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8" r:id="rId2"/>
    <p:sldId id="256" r:id="rId3"/>
    <p:sldId id="257" r:id="rId4"/>
    <p:sldId id="269" r:id="rId5"/>
    <p:sldId id="280" r:id="rId6"/>
    <p:sldId id="268" r:id="rId7"/>
    <p:sldId id="281" r:id="rId8"/>
    <p:sldId id="267" r:id="rId9"/>
    <p:sldId id="282" r:id="rId10"/>
    <p:sldId id="278" r:id="rId11"/>
    <p:sldId id="283" r:id="rId12"/>
    <p:sldId id="266" r:id="rId13"/>
    <p:sldId id="265" r:id="rId14"/>
    <p:sldId id="284" r:id="rId15"/>
    <p:sldId id="264" r:id="rId16"/>
    <p:sldId id="270" r:id="rId17"/>
    <p:sldId id="263" r:id="rId18"/>
    <p:sldId id="285" r:id="rId19"/>
    <p:sldId id="261" r:id="rId20"/>
    <p:sldId id="286" r:id="rId21"/>
    <p:sldId id="262" r:id="rId22"/>
    <p:sldId id="287" r:id="rId23"/>
    <p:sldId id="271" r:id="rId24"/>
    <p:sldId id="288" r:id="rId25"/>
    <p:sldId id="274" r:id="rId26"/>
    <p:sldId id="289" r:id="rId27"/>
    <p:sldId id="273" r:id="rId28"/>
    <p:sldId id="290" r:id="rId29"/>
    <p:sldId id="272" r:id="rId30"/>
    <p:sldId id="291" r:id="rId31"/>
    <p:sldId id="259" r:id="rId32"/>
    <p:sldId id="292" r:id="rId33"/>
    <p:sldId id="293" r:id="rId34"/>
    <p:sldId id="275" r:id="rId35"/>
    <p:sldId id="295" r:id="rId36"/>
    <p:sldId id="276" r:id="rId37"/>
    <p:sldId id="296" r:id="rId38"/>
    <p:sldId id="302" r:id="rId39"/>
    <p:sldId id="297" r:id="rId40"/>
    <p:sldId id="304" r:id="rId41"/>
    <p:sldId id="303" r:id="rId42"/>
    <p:sldId id="306" r:id="rId43"/>
    <p:sldId id="298" r:id="rId44"/>
    <p:sldId id="299" r:id="rId45"/>
    <p:sldId id="301" r:id="rId46"/>
    <p:sldId id="277" r:id="rId47"/>
    <p:sldId id="279" r:id="rId48"/>
    <p:sldId id="309" r:id="rId49"/>
    <p:sldId id="312" r:id="rId50"/>
    <p:sldId id="313" r:id="rId51"/>
    <p:sldId id="310" r:id="rId52"/>
    <p:sldId id="311" r:id="rId53"/>
    <p:sldId id="305" r:id="rId54"/>
    <p:sldId id="300" r:id="rId55"/>
    <p:sldId id="307" r:id="rId56"/>
    <p:sldId id="260" r:id="rId57"/>
    <p:sldId id="314" r:id="rId58"/>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6" autoAdjust="0"/>
    <p:restoredTop sz="94660"/>
  </p:normalViewPr>
  <p:slideViewPr>
    <p:cSldViewPr snapToGrid="0">
      <p:cViewPr varScale="1">
        <p:scale>
          <a:sx n="59" d="100"/>
          <a:sy n="59" d="100"/>
        </p:scale>
        <p:origin x="8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_tradnl"/>
          </a:p>
        </p:txBody>
      </p:sp>
      <p:sp>
        <p:nvSpPr>
          <p:cNvPr id="4" name="Marcador de fecha 3"/>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3557260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1355282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142486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85597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302013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353461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1209808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_tradnl"/>
          </a:p>
        </p:txBody>
      </p:sp>
      <p:sp>
        <p:nvSpPr>
          <p:cNvPr id="3" name="Marcador de fecha 2"/>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3033600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320568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4073384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_tradn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E6F3BDC-C367-4E46-B67E-8552D4CAE550}" type="datetimeFigureOut">
              <a:rPr lang="es-ES_tradnl" smtClean="0"/>
              <a:t>29/04/2023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205064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F3BDC-C367-4E46-B67E-8552D4CAE550}" type="datetimeFigureOut">
              <a:rPr lang="es-ES_tradnl" smtClean="0"/>
              <a:t>29/04/2023</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B61D8-C4DB-4F23-BF42-3E9AB7A95636}" type="slidenum">
              <a:rPr lang="es-ES_tradnl" smtClean="0"/>
              <a:t>‹Nº›</a:t>
            </a:fld>
            <a:endParaRPr lang="es-ES_tradnl"/>
          </a:p>
        </p:txBody>
      </p:sp>
    </p:spTree>
    <p:extLst>
      <p:ext uri="{BB962C8B-B14F-4D97-AF65-F5344CB8AC3E}">
        <p14:creationId xmlns:p14="http://schemas.microsoft.com/office/powerpoint/2010/main" val="762996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jpg"/><Relationship Id="rId7" Type="http://schemas.openxmlformats.org/officeDocument/2006/relationships/slide" Target="slide10.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jpg"/><Relationship Id="rId7" Type="http://schemas.openxmlformats.org/officeDocument/2006/relationships/slide" Target="slide8.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15.xml"/><Relationship Id="rId9" Type="http://schemas.openxmlformats.org/officeDocument/2006/relationships/slide" Target="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slide" Target="slide19.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slide" Target="slide19.xm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slide" Target="slide23.xml"/><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slide" Target="slide19.xml"/><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jpg"/><Relationship Id="rId7" Type="http://schemas.openxmlformats.org/officeDocument/2006/relationships/slide" Target="slide23.xml"/><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slide" Target="slide19.xml"/><Relationship Id="rId4" Type="http://schemas.openxmlformats.org/officeDocument/2006/relationships/slide" Target="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jpg"/><Relationship Id="rId7" Type="http://schemas.openxmlformats.org/officeDocument/2006/relationships/slide" Target="slide21.xml"/><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27.xml"/><Relationship Id="rId4" Type="http://schemas.openxmlformats.org/officeDocument/2006/relationships/slide" Target="slide17.xml"/><Relationship Id="rId9"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jpg"/><Relationship Id="rId7" Type="http://schemas.openxmlformats.org/officeDocument/2006/relationships/slide" Target="slide19.xml"/><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27.xml"/><Relationship Id="rId5" Type="http://schemas.openxmlformats.org/officeDocument/2006/relationships/slide" Target="slide29.xml"/><Relationship Id="rId10" Type="http://schemas.openxmlformats.org/officeDocument/2006/relationships/slide" Target="slide25.xml"/><Relationship Id="rId4" Type="http://schemas.openxmlformats.org/officeDocument/2006/relationships/slide" Target="slide17.xml"/><Relationship Id="rId9" Type="http://schemas.openxmlformats.org/officeDocument/2006/relationships/slide" Target="slide23.xml"/></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jpg"/><Relationship Id="rId7" Type="http://schemas.openxmlformats.org/officeDocument/2006/relationships/slide" Target="slide27.xml"/><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29.xml"/><Relationship Id="rId11" Type="http://schemas.openxmlformats.org/officeDocument/2006/relationships/slide" Target="slide25.xml"/><Relationship Id="rId5" Type="http://schemas.openxmlformats.org/officeDocument/2006/relationships/slide" Target="slide17.xml"/><Relationship Id="rId10" Type="http://schemas.openxmlformats.org/officeDocument/2006/relationships/slide" Target="slide23.xml"/><Relationship Id="rId4" Type="http://schemas.openxmlformats.org/officeDocument/2006/relationships/slide" Target="slide31.xml"/><Relationship Id="rId9" Type="http://schemas.openxmlformats.org/officeDocument/2006/relationships/slide" Target="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87.jp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slide" Target="slide10.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246334" y="3012308"/>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68476" cy="7554661"/>
          </a:xfrm>
          <a:prstGeom prst="rect">
            <a:avLst/>
          </a:prstGeom>
        </p:spPr>
      </p:pic>
    </p:spTree>
    <p:extLst>
      <p:ext uri="{BB962C8B-B14F-4D97-AF65-F5344CB8AC3E}">
        <p14:creationId xmlns:p14="http://schemas.microsoft.com/office/powerpoint/2010/main" val="127557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4477"/>
            <a:ext cx="3267808" cy="623523"/>
          </a:xfrm>
          <a:prstGeom prst="rect">
            <a:avLst/>
          </a:prstGeom>
        </p:spPr>
      </p:pic>
      <p:grpSp>
        <p:nvGrpSpPr>
          <p:cNvPr id="9" name="Grupo 8"/>
          <p:cNvGrpSpPr/>
          <p:nvPr/>
        </p:nvGrpSpPr>
        <p:grpSpPr>
          <a:xfrm>
            <a:off x="104484" y="264832"/>
            <a:ext cx="4180816" cy="4652339"/>
            <a:chOff x="104484" y="264832"/>
            <a:chExt cx="4180816" cy="4652339"/>
          </a:xfrm>
        </p:grpSpPr>
        <p:pic>
          <p:nvPicPr>
            <p:cNvPr id="5" name="Imagen 4"/>
            <p:cNvPicPr>
              <a:picLocks noChangeAspect="1"/>
            </p:cNvPicPr>
            <p:nvPr/>
          </p:nvPicPr>
          <p:blipFill>
            <a:blip r:embed="rId3"/>
            <a:stretch>
              <a:fillRect/>
            </a:stretch>
          </p:blipFill>
          <p:spPr>
            <a:xfrm>
              <a:off x="104484" y="264832"/>
              <a:ext cx="4153558" cy="2224032"/>
            </a:xfrm>
            <a:prstGeom prst="rect">
              <a:avLst/>
            </a:prstGeom>
          </p:spPr>
        </p:pic>
        <p:pic>
          <p:nvPicPr>
            <p:cNvPr id="6" name="Imagen 5"/>
            <p:cNvPicPr>
              <a:picLocks noChangeAspect="1"/>
            </p:cNvPicPr>
            <p:nvPr/>
          </p:nvPicPr>
          <p:blipFill>
            <a:blip r:embed="rId4"/>
            <a:stretch>
              <a:fillRect/>
            </a:stretch>
          </p:blipFill>
          <p:spPr>
            <a:xfrm>
              <a:off x="104484" y="2398030"/>
              <a:ext cx="4180816" cy="2519141"/>
            </a:xfrm>
            <a:prstGeom prst="rect">
              <a:avLst/>
            </a:prstGeom>
          </p:spPr>
        </p:pic>
      </p:grpSp>
      <p:grpSp>
        <p:nvGrpSpPr>
          <p:cNvPr id="10" name="Grupo 9"/>
          <p:cNvGrpSpPr/>
          <p:nvPr/>
        </p:nvGrpSpPr>
        <p:grpSpPr>
          <a:xfrm>
            <a:off x="6600634" y="0"/>
            <a:ext cx="5061243" cy="6635311"/>
            <a:chOff x="6600634" y="0"/>
            <a:chExt cx="5061243" cy="6635311"/>
          </a:xfrm>
        </p:grpSpPr>
        <p:pic>
          <p:nvPicPr>
            <p:cNvPr id="7" name="Imagen 6"/>
            <p:cNvPicPr>
              <a:picLocks noChangeAspect="1"/>
            </p:cNvPicPr>
            <p:nvPr/>
          </p:nvPicPr>
          <p:blipFill>
            <a:blip r:embed="rId5"/>
            <a:stretch>
              <a:fillRect/>
            </a:stretch>
          </p:blipFill>
          <p:spPr>
            <a:xfrm>
              <a:off x="6600634" y="0"/>
              <a:ext cx="5061243" cy="3141461"/>
            </a:xfrm>
            <a:prstGeom prst="rect">
              <a:avLst/>
            </a:prstGeom>
          </p:spPr>
        </p:pic>
        <p:pic>
          <p:nvPicPr>
            <p:cNvPr id="8" name="Imagen 7"/>
            <p:cNvPicPr>
              <a:picLocks noChangeAspect="1"/>
            </p:cNvPicPr>
            <p:nvPr/>
          </p:nvPicPr>
          <p:blipFill>
            <a:blip r:embed="rId6"/>
            <a:stretch>
              <a:fillRect/>
            </a:stretch>
          </p:blipFill>
          <p:spPr>
            <a:xfrm>
              <a:off x="6600634" y="3363904"/>
              <a:ext cx="5012000" cy="3271407"/>
            </a:xfrm>
            <a:prstGeom prst="rect">
              <a:avLst/>
            </a:prstGeom>
          </p:spPr>
        </p:pic>
      </p:grpSp>
      <p:sp>
        <p:nvSpPr>
          <p:cNvPr id="11" name="Llamada ovalada 10"/>
          <p:cNvSpPr/>
          <p:nvPr/>
        </p:nvSpPr>
        <p:spPr>
          <a:xfrm>
            <a:off x="3267808" y="2711308"/>
            <a:ext cx="3853612" cy="1557912"/>
          </a:xfrm>
          <a:prstGeom prst="wedgeEllipseCallout">
            <a:avLst>
              <a:gd name="adj1" fmla="val 48938"/>
              <a:gd name="adj2" fmla="val 56866"/>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rgbClr val="002060"/>
                </a:solidFill>
              </a:rPr>
              <a:t>La verja se desprendió el 4 de diciembre de 2.006, previamente se había caído todo el marco de un ventanal. La Consejería, ante el suceso anunció una rehabilitación…</a:t>
            </a:r>
            <a:endParaRPr lang="es-ES" sz="1400" dirty="0">
              <a:solidFill>
                <a:srgbClr val="002060"/>
              </a:solidFill>
            </a:endParaRPr>
          </a:p>
        </p:txBody>
      </p:sp>
    </p:spTree>
    <p:extLst>
      <p:ext uri="{BB962C8B-B14F-4D97-AF65-F5344CB8AC3E}">
        <p14:creationId xmlns:p14="http://schemas.microsoft.com/office/powerpoint/2010/main" val="33623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solidFill>
            <a:schemeClr val="accent1">
              <a:lumMod val="60000"/>
              <a:lumOff val="40000"/>
            </a:schemeClr>
          </a:solidFill>
          <a:ln>
            <a:solidFill>
              <a:srgbClr val="0070C0"/>
            </a:solidFill>
          </a:ln>
          <a:scene3d>
            <a:camera prst="orthographicFront"/>
            <a:lightRig rig="threePt" dir="t"/>
          </a:scene3d>
          <a:sp3d>
            <a:bevelT w="165100" prst="coolSlant"/>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21" name="Grupo 20"/>
          <p:cNvGrpSpPr/>
          <p:nvPr/>
        </p:nvGrpSpPr>
        <p:grpSpPr>
          <a:xfrm>
            <a:off x="701965" y="932873"/>
            <a:ext cx="3260436" cy="1376218"/>
            <a:chOff x="701963" y="932873"/>
            <a:chExt cx="3408219" cy="1376218"/>
          </a:xfrm>
        </p:grpSpPr>
        <p:sp>
          <p:nvSpPr>
            <p:cNvPr id="6" name="Pentágono 5">
              <a:hlinkClick r:id="rId4" action="ppaction://hlinksldjump"/>
            </p:cNvPr>
            <p:cNvSpPr/>
            <p:nvPr/>
          </p:nvSpPr>
          <p:spPr>
            <a:xfrm>
              <a:off x="701963" y="1302327"/>
              <a:ext cx="2438400" cy="1006764"/>
            </a:xfrm>
            <a:prstGeom prst="homePlat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1.993:                      150 ANIVERSARIO</a:t>
              </a:r>
              <a:endParaRPr lang="es-ES_tradnl" dirty="0">
                <a:solidFill>
                  <a:schemeClr val="tx1"/>
                </a:solidFill>
              </a:endParaRPr>
            </a:p>
          </p:txBody>
        </p:sp>
        <p:sp>
          <p:nvSpPr>
            <p:cNvPr id="15" name="Flecha curvada hacia abajo 14"/>
            <p:cNvSpPr/>
            <p:nvPr/>
          </p:nvSpPr>
          <p:spPr>
            <a:xfrm>
              <a:off x="2826327"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6" name="Grupo 25"/>
          <p:cNvGrpSpPr/>
          <p:nvPr/>
        </p:nvGrpSpPr>
        <p:grpSpPr>
          <a:xfrm>
            <a:off x="7827372" y="1267182"/>
            <a:ext cx="3265053" cy="2558963"/>
            <a:chOff x="7827372" y="1267182"/>
            <a:chExt cx="3265053" cy="2558963"/>
          </a:xfrm>
        </p:grpSpPr>
        <p:sp>
          <p:nvSpPr>
            <p:cNvPr id="8" name="Pentágono 7"/>
            <p:cNvSpPr/>
            <p:nvPr/>
          </p:nvSpPr>
          <p:spPr>
            <a:xfrm>
              <a:off x="7827372" y="1267182"/>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2.003:                      </a:t>
              </a:r>
              <a:r>
                <a:rPr lang="es-ES" dirty="0" smtClean="0">
                  <a:solidFill>
                    <a:srgbClr val="FF0000"/>
                  </a:solidFill>
                </a:rPr>
                <a:t>ELECCIONES</a:t>
              </a:r>
              <a:endParaRPr lang="es-ES_tradnl" dirty="0">
                <a:solidFill>
                  <a:srgbClr val="FF0000"/>
                </a:solidFill>
              </a:endParaRPr>
            </a:p>
          </p:txBody>
        </p:sp>
        <p:sp>
          <p:nvSpPr>
            <p:cNvPr id="19" name="Flecha curvada hacia la izquierda 18"/>
            <p:cNvSpPr/>
            <p:nvPr/>
          </p:nvSpPr>
          <p:spPr>
            <a:xfrm>
              <a:off x="10510535" y="1805709"/>
              <a:ext cx="581890" cy="2020436"/>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1" name="Grupo 30"/>
          <p:cNvGrpSpPr/>
          <p:nvPr/>
        </p:nvGrpSpPr>
        <p:grpSpPr>
          <a:xfrm>
            <a:off x="190231" y="3205017"/>
            <a:ext cx="2950132" cy="2358841"/>
            <a:chOff x="190231" y="3205017"/>
            <a:chExt cx="2950132" cy="2358841"/>
          </a:xfrm>
        </p:grpSpPr>
        <p:sp>
          <p:nvSpPr>
            <p:cNvPr id="11" name="Pentágono 10"/>
            <p:cNvSpPr/>
            <p:nvPr/>
          </p:nvSpPr>
          <p:spPr>
            <a:xfrm flipH="1">
              <a:off x="716263"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2.007:                      </a:t>
              </a:r>
              <a:r>
                <a:rPr lang="es-ES" dirty="0" smtClean="0">
                  <a:solidFill>
                    <a:srgbClr val="FF0000"/>
                  </a:solidFill>
                </a:rPr>
                <a:t>ELECCIONES</a:t>
              </a:r>
              <a:endParaRPr lang="es-ES_tradnl" dirty="0">
                <a:solidFill>
                  <a:srgbClr val="FF0000"/>
                </a:solidFill>
              </a:endParaRPr>
            </a:p>
          </p:txBody>
        </p:sp>
        <p:sp>
          <p:nvSpPr>
            <p:cNvPr id="20" name="Flecha curvada hacia la derecha 19"/>
            <p:cNvSpPr/>
            <p:nvPr/>
          </p:nvSpPr>
          <p:spPr>
            <a:xfrm>
              <a:off x="190231" y="3583709"/>
              <a:ext cx="511732" cy="1980149"/>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4" name="Grupo 23"/>
          <p:cNvGrpSpPr/>
          <p:nvPr/>
        </p:nvGrpSpPr>
        <p:grpSpPr>
          <a:xfrm>
            <a:off x="4047391" y="932873"/>
            <a:ext cx="3628027" cy="1376218"/>
            <a:chOff x="4047391" y="932873"/>
            <a:chExt cx="3628027" cy="1376218"/>
          </a:xfrm>
        </p:grpSpPr>
        <p:sp>
          <p:nvSpPr>
            <p:cNvPr id="16" name="Flecha curvada hacia abajo 15"/>
            <p:cNvSpPr/>
            <p:nvPr/>
          </p:nvSpPr>
          <p:spPr>
            <a:xfrm>
              <a:off x="6391563"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5" action="ppaction://hlinksldjump"/>
            </p:cNvPr>
            <p:cNvSpPr/>
            <p:nvPr/>
          </p:nvSpPr>
          <p:spPr>
            <a:xfrm>
              <a:off x="4047391" y="1302327"/>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2.000:                      CENTENARIO DEL EDIFICIO</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6" action="ppaction://hlinksldjump"/>
            </p:cNvPr>
            <p:cNvSpPr/>
            <p:nvPr/>
          </p:nvSpPr>
          <p:spPr>
            <a:xfrm flipH="1">
              <a:off x="7841672"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2.004:                      OTRO DESTINO</a:t>
              </a:r>
              <a:endParaRPr lang="es-ES_tradnl" dirty="0">
                <a:solidFill>
                  <a:schemeClr val="tx1"/>
                </a:solidFill>
              </a:endParaRPr>
            </a:p>
          </p:txBody>
        </p:sp>
        <p:sp>
          <p:nvSpPr>
            <p:cNvPr id="27" name="Flecha izquierda 26"/>
            <p:cNvSpPr/>
            <p:nvPr/>
          </p:nvSpPr>
          <p:spPr>
            <a:xfrm>
              <a:off x="6770254" y="3583709"/>
              <a:ext cx="905163" cy="242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0" name="Grupo 29"/>
          <p:cNvGrpSpPr/>
          <p:nvPr/>
        </p:nvGrpSpPr>
        <p:grpSpPr>
          <a:xfrm>
            <a:off x="3232727" y="3205017"/>
            <a:ext cx="3301555" cy="974401"/>
            <a:chOff x="3232727" y="3205017"/>
            <a:chExt cx="3301555" cy="974401"/>
          </a:xfrm>
        </p:grpSpPr>
        <p:sp>
          <p:nvSpPr>
            <p:cNvPr id="10" name="Pentágono 9">
              <a:hlinkClick r:id="rId7" action="ppaction://hlinksldjump"/>
            </p:cNvPr>
            <p:cNvSpPr/>
            <p:nvPr/>
          </p:nvSpPr>
          <p:spPr>
            <a:xfrm flipH="1">
              <a:off x="4110182"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2.006-2007:                      1</a:t>
              </a:r>
              <a:r>
                <a:rPr lang="es-ES" u="sng" baseline="30000" dirty="0" smtClean="0">
                  <a:solidFill>
                    <a:schemeClr val="tx1"/>
                  </a:solidFill>
                </a:rPr>
                <a:t>er</a:t>
              </a:r>
              <a:r>
                <a:rPr lang="es-ES" dirty="0" smtClean="0">
                  <a:solidFill>
                    <a:schemeClr val="tx1"/>
                  </a:solidFill>
                </a:rPr>
                <a:t> ANUNCIO REHABILITACIÓN</a:t>
              </a:r>
              <a:endParaRPr lang="es-ES_tradnl" dirty="0">
                <a:solidFill>
                  <a:schemeClr val="tx1"/>
                </a:solidFill>
              </a:endParaRPr>
            </a:p>
          </p:txBody>
        </p:sp>
        <p:sp>
          <p:nvSpPr>
            <p:cNvPr id="29" name="Flecha izquierda 28"/>
            <p:cNvSpPr/>
            <p:nvPr/>
          </p:nvSpPr>
          <p:spPr>
            <a:xfrm>
              <a:off x="3232727" y="3583709"/>
              <a:ext cx="729674" cy="242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3" name="Grupo 32"/>
          <p:cNvGrpSpPr/>
          <p:nvPr/>
        </p:nvGrpSpPr>
        <p:grpSpPr>
          <a:xfrm>
            <a:off x="794327" y="4488804"/>
            <a:ext cx="3302000" cy="1411200"/>
            <a:chOff x="794327" y="4488804"/>
            <a:chExt cx="3302000" cy="1411200"/>
          </a:xfrm>
        </p:grpSpPr>
        <p:sp>
          <p:nvSpPr>
            <p:cNvPr id="17" name="Flecha curvada hacia abajo 16"/>
            <p:cNvSpPr/>
            <p:nvPr/>
          </p:nvSpPr>
          <p:spPr>
            <a:xfrm>
              <a:off x="2812472" y="4488804"/>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2" name="Pentágono 31">
              <a:hlinkClick r:id="rId8" action="ppaction://hlinksldjump"/>
            </p:cNvPr>
            <p:cNvSpPr/>
            <p:nvPr/>
          </p:nvSpPr>
          <p:spPr>
            <a:xfrm>
              <a:off x="794327" y="4893240"/>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2.008:                        2º ANUNCIO REHABILITACIÓN</a:t>
              </a:r>
              <a:endParaRPr lang="es-ES_tradnl" dirty="0">
                <a:solidFill>
                  <a:schemeClr val="tx1"/>
                </a:solidFill>
              </a:endParaRPr>
            </a:p>
          </p:txBody>
        </p:sp>
      </p:grpSp>
    </p:spTree>
    <p:extLst>
      <p:ext uri="{BB962C8B-B14F-4D97-AF65-F5344CB8AC3E}">
        <p14:creationId xmlns:p14="http://schemas.microsoft.com/office/powerpoint/2010/main" val="157649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ppt_x"/>
                                          </p:val>
                                        </p:tav>
                                        <p:tav tm="100000">
                                          <p:val>
                                            <p:strVal val="#ppt_x"/>
                                          </p:val>
                                        </p:tav>
                                      </p:tavLst>
                                    </p:anim>
                                    <p:anim calcmode="lin" valueType="num">
                                      <p:cBhvr additive="base">
                                        <p:cTn id="1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9798" y="6392008"/>
            <a:ext cx="2442202" cy="465991"/>
          </a:xfrm>
          <a:prstGeom prst="rect">
            <a:avLst/>
          </a:prstGeom>
        </p:spPr>
      </p:pic>
      <p:pic>
        <p:nvPicPr>
          <p:cNvPr id="5" name="Imagen 4"/>
          <p:cNvPicPr>
            <a:picLocks noChangeAspect="1"/>
          </p:cNvPicPr>
          <p:nvPr/>
        </p:nvPicPr>
        <p:blipFill>
          <a:blip r:embed="rId3"/>
          <a:stretch>
            <a:fillRect/>
          </a:stretch>
        </p:blipFill>
        <p:spPr>
          <a:xfrm>
            <a:off x="0" y="1"/>
            <a:ext cx="4953521" cy="6858000"/>
          </a:xfrm>
          <a:prstGeom prst="rect">
            <a:avLst/>
          </a:prstGeom>
        </p:spPr>
      </p:pic>
      <p:pic>
        <p:nvPicPr>
          <p:cNvPr id="6" name="Imagen 5"/>
          <p:cNvPicPr>
            <a:picLocks noChangeAspect="1"/>
          </p:cNvPicPr>
          <p:nvPr/>
        </p:nvPicPr>
        <p:blipFill>
          <a:blip r:embed="rId4"/>
          <a:stretch>
            <a:fillRect/>
          </a:stretch>
        </p:blipFill>
        <p:spPr>
          <a:xfrm>
            <a:off x="5165436" y="0"/>
            <a:ext cx="4584362" cy="6749928"/>
          </a:xfrm>
          <a:prstGeom prst="rect">
            <a:avLst/>
          </a:prstGeom>
        </p:spPr>
      </p:pic>
      <p:sp>
        <p:nvSpPr>
          <p:cNvPr id="7" name="Título 1"/>
          <p:cNvSpPr>
            <a:spLocks noGrp="1"/>
          </p:cNvSpPr>
          <p:nvPr>
            <p:ph type="ctrTitle"/>
          </p:nvPr>
        </p:nvSpPr>
        <p:spPr>
          <a:xfrm>
            <a:off x="9749798" y="131884"/>
            <a:ext cx="2359357" cy="1204545"/>
          </a:xfrm>
          <a:solidFill>
            <a:schemeClr val="accent1">
              <a:lumMod val="40000"/>
              <a:lumOff val="60000"/>
            </a:schemeClr>
          </a:solidFill>
          <a:ln>
            <a:solidFill>
              <a:schemeClr val="accent1">
                <a:lumMod val="50000"/>
              </a:schemeClr>
            </a:solidFill>
          </a:ln>
        </p:spPr>
        <p:txBody>
          <a:bodyPr>
            <a:normAutofit/>
          </a:bodyPr>
          <a:lstStyle/>
          <a:p>
            <a:r>
              <a:rPr lang="es-ES" sz="2400" dirty="0" smtClean="0"/>
              <a:t>2.008: 2ºanuncio de rehabilitación</a:t>
            </a:r>
            <a:endParaRPr lang="es-ES_tradnl" sz="2400" dirty="0"/>
          </a:p>
        </p:txBody>
      </p:sp>
      <p:pic>
        <p:nvPicPr>
          <p:cNvPr id="8" name="Imagen 7">
            <a:hlinkClick r:id="rId5" action="ppaction://hlinksldjump"/>
          </p:cNvPr>
          <p:cNvPicPr>
            <a:picLocks noChangeAspect="1"/>
          </p:cNvPicPr>
          <p:nvPr/>
        </p:nvPicPr>
        <p:blipFill>
          <a:blip r:embed="rId6"/>
          <a:stretch>
            <a:fillRect/>
          </a:stretch>
        </p:blipFill>
        <p:spPr>
          <a:xfrm>
            <a:off x="9749798" y="2511561"/>
            <a:ext cx="2209653" cy="2933649"/>
          </a:xfrm>
          <a:prstGeom prst="rect">
            <a:avLst/>
          </a:prstGeom>
        </p:spPr>
      </p:pic>
    </p:spTree>
    <p:extLst>
      <p:ext uri="{BB962C8B-B14F-4D97-AF65-F5344CB8AC3E}">
        <p14:creationId xmlns:p14="http://schemas.microsoft.com/office/powerpoint/2010/main" val="330372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6000" b="-6000"/>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4"/>
          <a:stretch>
            <a:fillRect/>
          </a:stretch>
        </p:blipFill>
        <p:spPr>
          <a:xfrm>
            <a:off x="3332332" y="81669"/>
            <a:ext cx="5028571" cy="6676190"/>
          </a:xfrm>
          <a:prstGeom prst="rect">
            <a:avLst/>
          </a:prstGeom>
        </p:spPr>
      </p:pic>
    </p:spTree>
    <p:extLst>
      <p:ext uri="{BB962C8B-B14F-4D97-AF65-F5344CB8AC3E}">
        <p14:creationId xmlns:p14="http://schemas.microsoft.com/office/powerpoint/2010/main" val="2939107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solidFill>
            <a:schemeClr val="accent1">
              <a:lumMod val="60000"/>
              <a:lumOff val="40000"/>
            </a:schemeClr>
          </a:solidFill>
          <a:ln>
            <a:solidFill>
              <a:srgbClr val="0070C0"/>
            </a:solidFill>
          </a:ln>
          <a:scene3d>
            <a:camera prst="orthographicFront"/>
            <a:lightRig rig="threePt" dir="t"/>
          </a:scene3d>
          <a:sp3d>
            <a:bevelT w="165100" prst="coolSlant"/>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sp>
        <p:nvSpPr>
          <p:cNvPr id="14" name="Pentágono 13">
            <a:hlinkClick r:id="rId4" action="ppaction://hlinksldjump"/>
          </p:cNvPr>
          <p:cNvSpPr/>
          <p:nvPr/>
        </p:nvSpPr>
        <p:spPr>
          <a:xfrm>
            <a:off x="7841672" y="4893240"/>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2.012:                      DENUNCIA ESTADO EDIFICIO</a:t>
            </a:r>
            <a:endParaRPr lang="es-ES_tradnl" dirty="0">
              <a:solidFill>
                <a:schemeClr val="tx1"/>
              </a:solidFill>
            </a:endParaRPr>
          </a:p>
        </p:txBody>
      </p:sp>
      <p:grpSp>
        <p:nvGrpSpPr>
          <p:cNvPr id="21" name="Grupo 20"/>
          <p:cNvGrpSpPr/>
          <p:nvPr/>
        </p:nvGrpSpPr>
        <p:grpSpPr>
          <a:xfrm>
            <a:off x="701965" y="932873"/>
            <a:ext cx="3260436" cy="1376218"/>
            <a:chOff x="701963" y="932873"/>
            <a:chExt cx="3408219" cy="1376218"/>
          </a:xfrm>
        </p:grpSpPr>
        <p:sp>
          <p:nvSpPr>
            <p:cNvPr id="6" name="Pentágono 5">
              <a:hlinkClick r:id="rId5" action="ppaction://hlinksldjump"/>
            </p:cNvPr>
            <p:cNvSpPr/>
            <p:nvPr/>
          </p:nvSpPr>
          <p:spPr>
            <a:xfrm>
              <a:off x="701963" y="1302327"/>
              <a:ext cx="2438400" cy="1006764"/>
            </a:xfrm>
            <a:prstGeom prst="homePlat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1.993:                      150 ANIVERSARIO</a:t>
              </a:r>
              <a:endParaRPr lang="es-ES_tradnl" dirty="0">
                <a:solidFill>
                  <a:schemeClr val="tx1"/>
                </a:solidFill>
              </a:endParaRPr>
            </a:p>
          </p:txBody>
        </p:sp>
        <p:sp>
          <p:nvSpPr>
            <p:cNvPr id="15" name="Flecha curvada hacia abajo 14"/>
            <p:cNvSpPr/>
            <p:nvPr/>
          </p:nvSpPr>
          <p:spPr>
            <a:xfrm>
              <a:off x="2826327"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5" name="Grupo 34"/>
          <p:cNvGrpSpPr/>
          <p:nvPr/>
        </p:nvGrpSpPr>
        <p:grpSpPr>
          <a:xfrm>
            <a:off x="4110182" y="4488804"/>
            <a:ext cx="3694100" cy="1411200"/>
            <a:chOff x="4110182" y="4488804"/>
            <a:chExt cx="3694100" cy="1411200"/>
          </a:xfrm>
        </p:grpSpPr>
        <p:sp>
          <p:nvSpPr>
            <p:cNvPr id="13" name="Pentágono 12"/>
            <p:cNvSpPr/>
            <p:nvPr/>
          </p:nvSpPr>
          <p:spPr>
            <a:xfrm>
              <a:off x="4110182" y="4893240"/>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2.011:                      </a:t>
              </a:r>
              <a:r>
                <a:rPr lang="es-ES" dirty="0" smtClean="0">
                  <a:solidFill>
                    <a:srgbClr val="FF0000"/>
                  </a:solidFill>
                </a:rPr>
                <a:t>ELECCIONES</a:t>
              </a:r>
              <a:endParaRPr lang="es-ES_tradnl" dirty="0">
                <a:solidFill>
                  <a:srgbClr val="FF0000"/>
                </a:solidFill>
              </a:endParaRPr>
            </a:p>
          </p:txBody>
        </p:sp>
        <p:sp>
          <p:nvSpPr>
            <p:cNvPr id="18" name="Flecha curvada hacia abajo 17"/>
            <p:cNvSpPr/>
            <p:nvPr/>
          </p:nvSpPr>
          <p:spPr>
            <a:xfrm>
              <a:off x="6391563" y="4488804"/>
              <a:ext cx="1412719"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6" name="Grupo 25"/>
          <p:cNvGrpSpPr/>
          <p:nvPr/>
        </p:nvGrpSpPr>
        <p:grpSpPr>
          <a:xfrm>
            <a:off x="7827372" y="1267182"/>
            <a:ext cx="3265053" cy="2558963"/>
            <a:chOff x="7827372" y="1267182"/>
            <a:chExt cx="3265053" cy="2558963"/>
          </a:xfrm>
        </p:grpSpPr>
        <p:sp>
          <p:nvSpPr>
            <p:cNvPr id="8" name="Pentágono 7"/>
            <p:cNvSpPr/>
            <p:nvPr/>
          </p:nvSpPr>
          <p:spPr>
            <a:xfrm>
              <a:off x="7827372" y="1267182"/>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2.003:                      </a:t>
              </a:r>
              <a:r>
                <a:rPr lang="es-ES" dirty="0" smtClean="0">
                  <a:solidFill>
                    <a:srgbClr val="FF0000"/>
                  </a:solidFill>
                </a:rPr>
                <a:t>ELECCIONES</a:t>
              </a:r>
              <a:endParaRPr lang="es-ES_tradnl" dirty="0">
                <a:solidFill>
                  <a:srgbClr val="FF0000"/>
                </a:solidFill>
              </a:endParaRPr>
            </a:p>
          </p:txBody>
        </p:sp>
        <p:sp>
          <p:nvSpPr>
            <p:cNvPr id="19" name="Flecha curvada hacia la izquierda 18"/>
            <p:cNvSpPr/>
            <p:nvPr/>
          </p:nvSpPr>
          <p:spPr>
            <a:xfrm>
              <a:off x="10510535" y="1805709"/>
              <a:ext cx="581890" cy="2020436"/>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1" name="Grupo 30"/>
          <p:cNvGrpSpPr/>
          <p:nvPr/>
        </p:nvGrpSpPr>
        <p:grpSpPr>
          <a:xfrm>
            <a:off x="190231" y="3205017"/>
            <a:ext cx="2950132" cy="2358841"/>
            <a:chOff x="190231" y="3205017"/>
            <a:chExt cx="2950132" cy="2358841"/>
          </a:xfrm>
        </p:grpSpPr>
        <p:sp>
          <p:nvSpPr>
            <p:cNvPr id="11" name="Pentágono 10"/>
            <p:cNvSpPr/>
            <p:nvPr/>
          </p:nvSpPr>
          <p:spPr>
            <a:xfrm flipH="1">
              <a:off x="716263"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2.007:                      </a:t>
              </a:r>
              <a:r>
                <a:rPr lang="es-ES" dirty="0" smtClean="0">
                  <a:solidFill>
                    <a:srgbClr val="FF0000"/>
                  </a:solidFill>
                </a:rPr>
                <a:t>ELECCIONES</a:t>
              </a:r>
              <a:endParaRPr lang="es-ES_tradnl" dirty="0">
                <a:solidFill>
                  <a:srgbClr val="FF0000"/>
                </a:solidFill>
              </a:endParaRPr>
            </a:p>
          </p:txBody>
        </p:sp>
        <p:sp>
          <p:nvSpPr>
            <p:cNvPr id="20" name="Flecha curvada hacia la derecha 19"/>
            <p:cNvSpPr/>
            <p:nvPr/>
          </p:nvSpPr>
          <p:spPr>
            <a:xfrm>
              <a:off x="190231" y="3583709"/>
              <a:ext cx="511732" cy="1980149"/>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4" name="Grupo 23"/>
          <p:cNvGrpSpPr/>
          <p:nvPr/>
        </p:nvGrpSpPr>
        <p:grpSpPr>
          <a:xfrm>
            <a:off x="4047391" y="932873"/>
            <a:ext cx="3628027" cy="1376218"/>
            <a:chOff x="4047391" y="932873"/>
            <a:chExt cx="3628027" cy="1376218"/>
          </a:xfrm>
        </p:grpSpPr>
        <p:sp>
          <p:nvSpPr>
            <p:cNvPr id="16" name="Flecha curvada hacia abajo 15"/>
            <p:cNvSpPr/>
            <p:nvPr/>
          </p:nvSpPr>
          <p:spPr>
            <a:xfrm>
              <a:off x="6391563"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6" action="ppaction://hlinksldjump"/>
            </p:cNvPr>
            <p:cNvSpPr/>
            <p:nvPr/>
          </p:nvSpPr>
          <p:spPr>
            <a:xfrm>
              <a:off x="4047391" y="1302327"/>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2.000:                      CENTENARIO DEL EDIFICIO</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7" action="ppaction://hlinksldjump"/>
            </p:cNvPr>
            <p:cNvSpPr/>
            <p:nvPr/>
          </p:nvSpPr>
          <p:spPr>
            <a:xfrm flipH="1">
              <a:off x="7841672"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2.004:                      OTRO DESTINO</a:t>
              </a:r>
              <a:endParaRPr lang="es-ES_tradnl" dirty="0">
                <a:solidFill>
                  <a:schemeClr val="tx1"/>
                </a:solidFill>
              </a:endParaRPr>
            </a:p>
          </p:txBody>
        </p:sp>
        <p:sp>
          <p:nvSpPr>
            <p:cNvPr id="27" name="Flecha izquierda 26"/>
            <p:cNvSpPr/>
            <p:nvPr/>
          </p:nvSpPr>
          <p:spPr>
            <a:xfrm>
              <a:off x="6770254" y="3583709"/>
              <a:ext cx="905163" cy="242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0" name="Grupo 29"/>
          <p:cNvGrpSpPr/>
          <p:nvPr/>
        </p:nvGrpSpPr>
        <p:grpSpPr>
          <a:xfrm>
            <a:off x="3232727" y="3205017"/>
            <a:ext cx="3301555" cy="974401"/>
            <a:chOff x="3232727" y="3205017"/>
            <a:chExt cx="3301555" cy="974401"/>
          </a:xfrm>
        </p:grpSpPr>
        <p:sp>
          <p:nvSpPr>
            <p:cNvPr id="10" name="Pentágono 9">
              <a:hlinkClick r:id="rId8" action="ppaction://hlinksldjump"/>
            </p:cNvPr>
            <p:cNvSpPr/>
            <p:nvPr/>
          </p:nvSpPr>
          <p:spPr>
            <a:xfrm flipH="1">
              <a:off x="4110182"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2.006-2007:                      1</a:t>
              </a:r>
              <a:r>
                <a:rPr lang="es-ES" u="sng" baseline="30000" dirty="0" smtClean="0">
                  <a:solidFill>
                    <a:schemeClr val="tx1"/>
                  </a:solidFill>
                </a:rPr>
                <a:t>er</a:t>
              </a:r>
              <a:r>
                <a:rPr lang="es-ES" dirty="0" smtClean="0">
                  <a:solidFill>
                    <a:schemeClr val="tx1"/>
                  </a:solidFill>
                </a:rPr>
                <a:t> ANUNCIO REHABILITACIÓN</a:t>
              </a:r>
              <a:endParaRPr lang="es-ES_tradnl" dirty="0">
                <a:solidFill>
                  <a:schemeClr val="tx1"/>
                </a:solidFill>
              </a:endParaRPr>
            </a:p>
          </p:txBody>
        </p:sp>
        <p:sp>
          <p:nvSpPr>
            <p:cNvPr id="29" name="Flecha izquierda 28"/>
            <p:cNvSpPr/>
            <p:nvPr/>
          </p:nvSpPr>
          <p:spPr>
            <a:xfrm>
              <a:off x="3232727" y="3583709"/>
              <a:ext cx="729674" cy="242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3" name="Grupo 32"/>
          <p:cNvGrpSpPr/>
          <p:nvPr/>
        </p:nvGrpSpPr>
        <p:grpSpPr>
          <a:xfrm>
            <a:off x="794327" y="4488804"/>
            <a:ext cx="3302000" cy="1411200"/>
            <a:chOff x="794327" y="4488804"/>
            <a:chExt cx="3302000" cy="1411200"/>
          </a:xfrm>
        </p:grpSpPr>
        <p:sp>
          <p:nvSpPr>
            <p:cNvPr id="17" name="Flecha curvada hacia abajo 16"/>
            <p:cNvSpPr/>
            <p:nvPr/>
          </p:nvSpPr>
          <p:spPr>
            <a:xfrm>
              <a:off x="2812472" y="4488804"/>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2" name="Pentágono 31">
              <a:hlinkClick r:id="rId9" action="ppaction://hlinksldjump"/>
            </p:cNvPr>
            <p:cNvSpPr/>
            <p:nvPr/>
          </p:nvSpPr>
          <p:spPr>
            <a:xfrm>
              <a:off x="794327" y="4893240"/>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2.008:                        2º ANUNCIO REHABILITACIÓN</a:t>
              </a:r>
              <a:endParaRPr lang="es-ES_tradnl" dirty="0">
                <a:solidFill>
                  <a:schemeClr val="tx1"/>
                </a:solidFill>
              </a:endParaRPr>
            </a:p>
          </p:txBody>
        </p:sp>
      </p:grpSp>
    </p:spTree>
    <p:extLst>
      <p:ext uri="{BB962C8B-B14F-4D97-AF65-F5344CB8AC3E}">
        <p14:creationId xmlns:p14="http://schemas.microsoft.com/office/powerpoint/2010/main" val="19037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sp>
        <p:nvSpPr>
          <p:cNvPr id="5" name="Título 1"/>
          <p:cNvSpPr txBox="1">
            <a:spLocks/>
          </p:cNvSpPr>
          <p:nvPr/>
        </p:nvSpPr>
        <p:spPr>
          <a:xfrm>
            <a:off x="143979" y="76467"/>
            <a:ext cx="4511147" cy="533134"/>
          </a:xfrm>
          <a:prstGeom prst="rect">
            <a:avLst/>
          </a:prstGeom>
          <a:solidFill>
            <a:schemeClr val="accent1">
              <a:lumMod val="40000"/>
              <a:lumOff val="60000"/>
            </a:schemeClr>
          </a:solidFill>
          <a:ln>
            <a:solidFill>
              <a:schemeClr val="accent1">
                <a:lumMod val="50000"/>
              </a:schemeClr>
            </a:solid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smtClean="0"/>
              <a:t>2012: denuncia del estado del edificio</a:t>
            </a:r>
            <a:endParaRPr lang="es-ES_tradnl" sz="2400" dirty="0"/>
          </a:p>
        </p:txBody>
      </p:sp>
      <p:pic>
        <p:nvPicPr>
          <p:cNvPr id="6" name="Imagen 5"/>
          <p:cNvPicPr>
            <a:picLocks noChangeAspect="1"/>
          </p:cNvPicPr>
          <p:nvPr/>
        </p:nvPicPr>
        <p:blipFill>
          <a:blip r:embed="rId3"/>
          <a:stretch>
            <a:fillRect/>
          </a:stretch>
        </p:blipFill>
        <p:spPr>
          <a:xfrm>
            <a:off x="711200" y="852506"/>
            <a:ext cx="3561591" cy="5342389"/>
          </a:xfrm>
          <a:prstGeom prst="rect">
            <a:avLst/>
          </a:prstGeom>
          <a:ln>
            <a:noFill/>
          </a:ln>
          <a:effectLst>
            <a:softEdge rad="112500"/>
          </a:effectLst>
        </p:spPr>
      </p:pic>
      <p:grpSp>
        <p:nvGrpSpPr>
          <p:cNvPr id="3" name="Grupo 2"/>
          <p:cNvGrpSpPr/>
          <p:nvPr/>
        </p:nvGrpSpPr>
        <p:grpSpPr>
          <a:xfrm>
            <a:off x="4913746" y="270430"/>
            <a:ext cx="7027576" cy="6158009"/>
            <a:chOff x="4812145" y="76467"/>
            <a:chExt cx="7027576" cy="6158009"/>
          </a:xfrm>
        </p:grpSpPr>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003" y="76467"/>
              <a:ext cx="1491940" cy="2762240"/>
            </a:xfrm>
            <a:prstGeom prst="rect">
              <a:avLst/>
            </a:prstGeom>
            <a:ln>
              <a:noFill/>
            </a:ln>
            <a:effectLst>
              <a:softEdge rad="112500"/>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821" y="129699"/>
              <a:ext cx="2757379" cy="2587301"/>
            </a:xfrm>
            <a:prstGeom prst="rect">
              <a:avLst/>
            </a:prstGeom>
            <a:ln>
              <a:noFill/>
            </a:ln>
            <a:effectLst>
              <a:softEdge rad="112500"/>
            </a:effectLst>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2145" y="2898048"/>
              <a:ext cx="3345532" cy="3296847"/>
            </a:xfrm>
            <a:prstGeom prst="rect">
              <a:avLst/>
            </a:prstGeom>
            <a:ln>
              <a:noFill/>
            </a:ln>
            <a:effectLst>
              <a:softEdge rad="112500"/>
            </a:effec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7749" y="2838707"/>
              <a:ext cx="3561972" cy="3395769"/>
            </a:xfrm>
            <a:prstGeom prst="rect">
              <a:avLst/>
            </a:prstGeom>
            <a:ln>
              <a:noFill/>
            </a:ln>
            <a:effectLst>
              <a:softEdge rad="112500"/>
            </a:effectLst>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560" y="91276"/>
              <a:ext cx="2080022" cy="2643229"/>
            </a:xfrm>
            <a:prstGeom prst="rect">
              <a:avLst/>
            </a:prstGeom>
            <a:ln>
              <a:noFill/>
            </a:ln>
            <a:effectLst>
              <a:softEdge rad="112500"/>
            </a:effectLst>
          </p:spPr>
        </p:pic>
      </p:grpSp>
    </p:spTree>
    <p:extLst>
      <p:ext uri="{BB962C8B-B14F-4D97-AF65-F5344CB8AC3E}">
        <p14:creationId xmlns:p14="http://schemas.microsoft.com/office/powerpoint/2010/main" val="319237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3" name="Grupo 2"/>
          <p:cNvGrpSpPr/>
          <p:nvPr/>
        </p:nvGrpSpPr>
        <p:grpSpPr>
          <a:xfrm>
            <a:off x="701965" y="932873"/>
            <a:ext cx="3260436" cy="1376218"/>
            <a:chOff x="701965" y="932873"/>
            <a:chExt cx="3260436" cy="1376218"/>
          </a:xfrm>
        </p:grpSpPr>
        <p:sp>
          <p:nvSpPr>
            <p:cNvPr id="6" name="Pentágono 5">
              <a:hlinkClick r:id="rId4"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Tree>
    <p:extLst>
      <p:ext uri="{BB962C8B-B14F-4D97-AF65-F5344CB8AC3E}">
        <p14:creationId xmlns:p14="http://schemas.microsoft.com/office/powerpoint/2010/main" val="80098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a:stretch>
            <a:fillRect/>
          </a:stretch>
        </p:blipFill>
        <p:spPr>
          <a:xfrm>
            <a:off x="3195780" y="63402"/>
            <a:ext cx="5098473" cy="6794598"/>
          </a:xfrm>
          <a:prstGeom prst="rect">
            <a:avLst/>
          </a:prstGeom>
        </p:spPr>
      </p:pic>
      <p:sp>
        <p:nvSpPr>
          <p:cNvPr id="7" name="CuadroTexto 6"/>
          <p:cNvSpPr txBox="1"/>
          <p:nvPr/>
        </p:nvSpPr>
        <p:spPr>
          <a:xfrm>
            <a:off x="8562109" y="2355273"/>
            <a:ext cx="2835564" cy="1219200"/>
          </a:xfrm>
          <a:prstGeom prst="rect">
            <a:avLst/>
          </a:prstGeom>
          <a:solidFill>
            <a:schemeClr val="accent6">
              <a:lumMod val="40000"/>
              <a:lumOff val="60000"/>
            </a:schemeClr>
          </a:solidFill>
          <a:ln>
            <a:solidFill>
              <a:schemeClr val="accent6"/>
            </a:solidFill>
          </a:ln>
          <a:scene3d>
            <a:camera prst="perspectiveContrastingRightFacing"/>
            <a:lightRig rig="threePt" dir="t"/>
          </a:scene3d>
          <a:sp3d>
            <a:bevelT/>
          </a:sp3d>
        </p:spPr>
        <p:txBody>
          <a:bodyPr wrap="square" rtlCol="0">
            <a:spAutoFit/>
          </a:bodyPr>
          <a:lstStyle/>
          <a:p>
            <a:pPr algn="ctr"/>
            <a:r>
              <a:rPr lang="es-ES" sz="3600" dirty="0" smtClean="0"/>
              <a:t>DICIEMBRE DE 2013</a:t>
            </a:r>
            <a:endParaRPr lang="es-ES_tradnl" sz="3600" dirty="0"/>
          </a:p>
        </p:txBody>
      </p:sp>
    </p:spTree>
    <p:extLst>
      <p:ext uri="{BB962C8B-B14F-4D97-AF65-F5344CB8AC3E}">
        <p14:creationId xmlns:p14="http://schemas.microsoft.com/office/powerpoint/2010/main" val="2632608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3" name="Grupo 2"/>
          <p:cNvGrpSpPr/>
          <p:nvPr/>
        </p:nvGrpSpPr>
        <p:grpSpPr>
          <a:xfrm>
            <a:off x="701965" y="932873"/>
            <a:ext cx="3260436" cy="1376218"/>
            <a:chOff x="701965" y="932873"/>
            <a:chExt cx="3260436" cy="1376218"/>
          </a:xfrm>
        </p:grpSpPr>
        <p:sp>
          <p:nvSpPr>
            <p:cNvPr id="6" name="Pentágono 5">
              <a:hlinkClick r:id="rId4"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1" name="Grupo 20"/>
          <p:cNvGrpSpPr/>
          <p:nvPr/>
        </p:nvGrpSpPr>
        <p:grpSpPr>
          <a:xfrm>
            <a:off x="4124479" y="932873"/>
            <a:ext cx="3550939" cy="1342146"/>
            <a:chOff x="4124479" y="932873"/>
            <a:chExt cx="3550939" cy="1342146"/>
          </a:xfrm>
        </p:grpSpPr>
        <p:sp>
          <p:nvSpPr>
            <p:cNvPr id="8" name="Pentágono 7">
              <a:hlinkClick r:id="rId5" action="ppaction://hlinksldjump"/>
            </p:cNvPr>
            <p:cNvSpPr/>
            <p:nvPr/>
          </p:nvSpPr>
          <p:spPr>
            <a:xfrm>
              <a:off x="4124479"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 MAYO 2.014:                      </a:t>
              </a:r>
              <a:r>
                <a:rPr lang="es-ES" dirty="0" smtClean="0">
                  <a:solidFill>
                    <a:srgbClr val="FF0000"/>
                  </a:solidFill>
                </a:rPr>
                <a:t>3</a:t>
              </a:r>
              <a:r>
                <a:rPr lang="es-ES" u="sng" baseline="30000" dirty="0" smtClean="0">
                  <a:solidFill>
                    <a:srgbClr val="FF0000"/>
                  </a:solidFill>
                </a:rPr>
                <a:t>er</a:t>
              </a:r>
              <a:r>
                <a:rPr lang="es-ES" dirty="0" smtClean="0">
                  <a:solidFill>
                    <a:srgbClr val="FF0000"/>
                  </a:solidFill>
                </a:rPr>
                <a:t> ANUNCIO REHABILITACIÓN</a:t>
              </a:r>
              <a:endParaRPr lang="es-ES_tradnl" dirty="0">
                <a:solidFill>
                  <a:srgbClr val="FF0000"/>
                </a:solidFill>
              </a:endParaRPr>
            </a:p>
          </p:txBody>
        </p:sp>
        <p:sp>
          <p:nvSpPr>
            <p:cNvPr id="16" name="Flecha curvada hacia abajo 15"/>
            <p:cNvSpPr/>
            <p:nvPr/>
          </p:nvSpPr>
          <p:spPr>
            <a:xfrm>
              <a:off x="6391563" y="932873"/>
              <a:ext cx="1283855"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Tree>
    <p:extLst>
      <p:ext uri="{BB962C8B-B14F-4D97-AF65-F5344CB8AC3E}">
        <p14:creationId xmlns:p14="http://schemas.microsoft.com/office/powerpoint/2010/main" val="28590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a:stretch>
            <a:fillRect/>
          </a:stretch>
        </p:blipFill>
        <p:spPr>
          <a:xfrm>
            <a:off x="600364" y="126143"/>
            <a:ext cx="5116946" cy="6420094"/>
          </a:xfrm>
          <a:prstGeom prst="rect">
            <a:avLst/>
          </a:prstGeom>
        </p:spPr>
      </p:pic>
      <p:sp>
        <p:nvSpPr>
          <p:cNvPr id="6" name="CuadroTexto 5"/>
          <p:cNvSpPr txBox="1"/>
          <p:nvPr/>
        </p:nvSpPr>
        <p:spPr>
          <a:xfrm>
            <a:off x="1741055" y="3546764"/>
            <a:ext cx="2835564" cy="1200329"/>
          </a:xfrm>
          <a:prstGeom prst="rect">
            <a:avLst/>
          </a:prstGeom>
          <a:solidFill>
            <a:schemeClr val="accent6">
              <a:lumMod val="40000"/>
              <a:lumOff val="60000"/>
            </a:schemeClr>
          </a:solidFill>
          <a:ln>
            <a:solidFill>
              <a:schemeClr val="accent6"/>
            </a:solidFill>
          </a:ln>
          <a:scene3d>
            <a:camera prst="perspectiveContrastingRightFacing"/>
            <a:lightRig rig="threePt" dir="t"/>
          </a:scene3d>
          <a:sp3d>
            <a:bevelT/>
          </a:sp3d>
        </p:spPr>
        <p:txBody>
          <a:bodyPr wrap="square" rtlCol="0">
            <a:spAutoFit/>
          </a:bodyPr>
          <a:lstStyle/>
          <a:p>
            <a:pPr algn="ctr"/>
            <a:r>
              <a:rPr lang="es-ES" sz="3600" dirty="0" smtClean="0"/>
              <a:t>30 DE MAYO DE 2.014</a:t>
            </a:r>
            <a:endParaRPr lang="es-ES_tradnl" sz="3600" dirty="0"/>
          </a:p>
        </p:txBody>
      </p:sp>
      <p:pic>
        <p:nvPicPr>
          <p:cNvPr id="7" name="Imagen 6"/>
          <p:cNvPicPr>
            <a:picLocks noChangeAspect="1"/>
          </p:cNvPicPr>
          <p:nvPr/>
        </p:nvPicPr>
        <p:blipFill>
          <a:blip r:embed="rId4"/>
          <a:stretch>
            <a:fillRect/>
          </a:stretch>
        </p:blipFill>
        <p:spPr>
          <a:xfrm>
            <a:off x="6104282" y="126143"/>
            <a:ext cx="4902721" cy="6078827"/>
          </a:xfrm>
          <a:prstGeom prst="rect">
            <a:avLst/>
          </a:prstGeom>
        </p:spPr>
      </p:pic>
      <p:sp>
        <p:nvSpPr>
          <p:cNvPr id="8" name="CuadroTexto 7"/>
          <p:cNvSpPr txBox="1"/>
          <p:nvPr/>
        </p:nvSpPr>
        <p:spPr>
          <a:xfrm>
            <a:off x="7506410" y="3237346"/>
            <a:ext cx="2835564" cy="830997"/>
          </a:xfrm>
          <a:prstGeom prst="rect">
            <a:avLst/>
          </a:prstGeom>
          <a:solidFill>
            <a:schemeClr val="accent6">
              <a:lumMod val="40000"/>
              <a:lumOff val="60000"/>
            </a:schemeClr>
          </a:solidFill>
          <a:ln>
            <a:solidFill>
              <a:schemeClr val="accent6"/>
            </a:solidFill>
          </a:ln>
          <a:scene3d>
            <a:camera prst="perspectiveContrastingRightFacing"/>
            <a:lightRig rig="threePt" dir="t"/>
          </a:scene3d>
          <a:sp3d>
            <a:bevelT/>
          </a:sp3d>
        </p:spPr>
        <p:txBody>
          <a:bodyPr wrap="square" rtlCol="0">
            <a:spAutoFit/>
          </a:bodyPr>
          <a:lstStyle/>
          <a:p>
            <a:pPr algn="ctr"/>
            <a:r>
              <a:rPr lang="es-ES" sz="2400" dirty="0" smtClean="0"/>
              <a:t>16 DE NOVIEMBRE DE 2.014</a:t>
            </a:r>
            <a:endParaRPr lang="es-ES_tradnl" sz="2400" dirty="0"/>
          </a:p>
        </p:txBody>
      </p:sp>
    </p:spTree>
    <p:extLst>
      <p:ext uri="{BB962C8B-B14F-4D97-AF65-F5344CB8AC3E}">
        <p14:creationId xmlns:p14="http://schemas.microsoft.com/office/powerpoint/2010/main" val="323037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68217" y="350981"/>
            <a:ext cx="10594109" cy="3158981"/>
          </a:xfrm>
        </p:spPr>
        <p:txBody>
          <a:bodyPr>
            <a:normAutofit/>
          </a:bodyPr>
          <a:lstStyle/>
          <a:p>
            <a:r>
              <a:rPr lang="es-ES" sz="8800" b="1" dirty="0" smtClean="0">
                <a:solidFill>
                  <a:srgbClr val="002060"/>
                </a:solidFill>
              </a:rPr>
              <a:t>IES P. Mateo-</a:t>
            </a:r>
            <a:r>
              <a:rPr lang="es-ES" sz="8800" b="1" dirty="0" err="1" smtClean="0">
                <a:solidFill>
                  <a:srgbClr val="002060"/>
                </a:solidFill>
              </a:rPr>
              <a:t>Sagasta</a:t>
            </a:r>
            <a:endParaRPr lang="es-ES_tradnl" sz="8800" b="1" dirty="0">
              <a:solidFill>
                <a:srgbClr val="002060"/>
              </a:solidFill>
            </a:endParaRPr>
          </a:p>
        </p:txBody>
      </p:sp>
      <p:sp>
        <p:nvSpPr>
          <p:cNvPr id="3" name="Subtítulo 2"/>
          <p:cNvSpPr>
            <a:spLocks noGrp="1"/>
          </p:cNvSpPr>
          <p:nvPr>
            <p:ph type="subTitle" idx="1"/>
          </p:nvPr>
        </p:nvSpPr>
        <p:spPr>
          <a:xfrm>
            <a:off x="868219" y="3602037"/>
            <a:ext cx="10594108" cy="2355418"/>
          </a:xfrm>
        </p:spPr>
        <p:txBody>
          <a:bodyPr>
            <a:normAutofit/>
          </a:bodyPr>
          <a:lstStyle/>
          <a:p>
            <a:r>
              <a:rPr lang="es-ES" sz="4800" dirty="0" smtClean="0"/>
              <a:t>HISTORIA DE UNA REHABILITACIÓN</a:t>
            </a:r>
            <a:endParaRPr lang="es-ES_tradnl" sz="4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spTree>
    <p:extLst>
      <p:ext uri="{BB962C8B-B14F-4D97-AF65-F5344CB8AC3E}">
        <p14:creationId xmlns:p14="http://schemas.microsoft.com/office/powerpoint/2010/main" val="31769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3" name="Grupo 2"/>
          <p:cNvGrpSpPr/>
          <p:nvPr/>
        </p:nvGrpSpPr>
        <p:grpSpPr>
          <a:xfrm>
            <a:off x="701965" y="932873"/>
            <a:ext cx="3260436" cy="1376218"/>
            <a:chOff x="701965" y="932873"/>
            <a:chExt cx="3260436" cy="1376218"/>
          </a:xfrm>
        </p:grpSpPr>
        <p:sp>
          <p:nvSpPr>
            <p:cNvPr id="6" name="Pentágono 5">
              <a:hlinkClick r:id="rId4"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1" name="Grupo 20"/>
          <p:cNvGrpSpPr/>
          <p:nvPr/>
        </p:nvGrpSpPr>
        <p:grpSpPr>
          <a:xfrm>
            <a:off x="4124479" y="932873"/>
            <a:ext cx="3550939" cy="1342146"/>
            <a:chOff x="4124479" y="932873"/>
            <a:chExt cx="3550939" cy="1342146"/>
          </a:xfrm>
        </p:grpSpPr>
        <p:sp>
          <p:nvSpPr>
            <p:cNvPr id="8" name="Pentágono 7">
              <a:hlinkClick r:id="rId5" action="ppaction://hlinksldjump"/>
            </p:cNvPr>
            <p:cNvSpPr/>
            <p:nvPr/>
          </p:nvSpPr>
          <p:spPr>
            <a:xfrm>
              <a:off x="4124479"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 MAYO 2.014:                      </a:t>
              </a:r>
              <a:r>
                <a:rPr lang="es-ES" dirty="0" smtClean="0">
                  <a:solidFill>
                    <a:srgbClr val="FF0000"/>
                  </a:solidFill>
                </a:rPr>
                <a:t>3</a:t>
              </a:r>
              <a:r>
                <a:rPr lang="es-ES" u="sng" baseline="30000" dirty="0" smtClean="0">
                  <a:solidFill>
                    <a:srgbClr val="FF0000"/>
                  </a:solidFill>
                </a:rPr>
                <a:t>er</a:t>
              </a:r>
              <a:r>
                <a:rPr lang="es-ES" dirty="0" smtClean="0">
                  <a:solidFill>
                    <a:srgbClr val="FF0000"/>
                  </a:solidFill>
                </a:rPr>
                <a:t> ANUNCIO REHABILITACIÓN</a:t>
              </a:r>
              <a:endParaRPr lang="es-ES_tradnl" dirty="0">
                <a:solidFill>
                  <a:srgbClr val="FF0000"/>
                </a:solidFill>
              </a:endParaRPr>
            </a:p>
          </p:txBody>
        </p:sp>
        <p:sp>
          <p:nvSpPr>
            <p:cNvPr id="16" name="Flecha curvada hacia abajo 15"/>
            <p:cNvSpPr/>
            <p:nvPr/>
          </p:nvSpPr>
          <p:spPr>
            <a:xfrm>
              <a:off x="6391563" y="932873"/>
              <a:ext cx="1283855"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2" name="Grupo 21"/>
          <p:cNvGrpSpPr/>
          <p:nvPr/>
        </p:nvGrpSpPr>
        <p:grpSpPr>
          <a:xfrm>
            <a:off x="7860146" y="1268255"/>
            <a:ext cx="3153771" cy="2523818"/>
            <a:chOff x="7860146" y="1268255"/>
            <a:chExt cx="3153771" cy="2523818"/>
          </a:xfrm>
        </p:grpSpPr>
        <p:sp>
          <p:nvSpPr>
            <p:cNvPr id="19" name="Flecha curvada hacia la izquierda 18"/>
            <p:cNvSpPr/>
            <p:nvPr/>
          </p:nvSpPr>
          <p:spPr>
            <a:xfrm>
              <a:off x="10432027" y="1771637"/>
              <a:ext cx="581890" cy="2020436"/>
            </a:xfrm>
            <a:prstGeom prst="curvedLef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6" action="ppaction://hlinksldjump"/>
            </p:cNvPr>
            <p:cNvSpPr/>
            <p:nvPr/>
          </p:nvSpPr>
          <p:spPr>
            <a:xfrm>
              <a:off x="7860146"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CAMBIOS DE OPINIÓN</a:t>
              </a:r>
              <a:endParaRPr lang="es-ES_tradnl" dirty="0">
                <a:solidFill>
                  <a:schemeClr val="tx1"/>
                </a:solidFill>
              </a:endParaRPr>
            </a:p>
          </p:txBody>
        </p:sp>
      </p:grpSp>
    </p:spTree>
    <p:extLst>
      <p:ext uri="{BB962C8B-B14F-4D97-AF65-F5344CB8AC3E}">
        <p14:creationId xmlns:p14="http://schemas.microsoft.com/office/powerpoint/2010/main" val="190094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a:stretch>
            <a:fillRect/>
          </a:stretch>
        </p:blipFill>
        <p:spPr>
          <a:xfrm>
            <a:off x="498475" y="429490"/>
            <a:ext cx="5212624" cy="5906656"/>
          </a:xfrm>
          <a:prstGeom prst="rect">
            <a:avLst/>
          </a:prstGeom>
        </p:spPr>
      </p:pic>
      <p:pic>
        <p:nvPicPr>
          <p:cNvPr id="6" name="Imagen 5"/>
          <p:cNvPicPr>
            <a:picLocks noChangeAspect="1"/>
          </p:cNvPicPr>
          <p:nvPr/>
        </p:nvPicPr>
        <p:blipFill>
          <a:blip r:embed="rId4"/>
          <a:stretch>
            <a:fillRect/>
          </a:stretch>
        </p:blipFill>
        <p:spPr>
          <a:xfrm>
            <a:off x="5937394" y="714591"/>
            <a:ext cx="4550309" cy="5336453"/>
          </a:xfrm>
          <a:prstGeom prst="rect">
            <a:avLst/>
          </a:prstGeom>
        </p:spPr>
      </p:pic>
      <p:sp>
        <p:nvSpPr>
          <p:cNvPr id="7" name="CuadroTexto 6"/>
          <p:cNvSpPr txBox="1"/>
          <p:nvPr/>
        </p:nvSpPr>
        <p:spPr>
          <a:xfrm>
            <a:off x="10021454" y="2641600"/>
            <a:ext cx="2586181" cy="523220"/>
          </a:xfrm>
          <a:prstGeom prst="rect">
            <a:avLst/>
          </a:prstGeom>
          <a:solidFill>
            <a:schemeClr val="accent6">
              <a:lumMod val="40000"/>
              <a:lumOff val="60000"/>
            </a:schemeClr>
          </a:solidFill>
          <a:ln>
            <a:solidFill>
              <a:schemeClr val="accent6"/>
            </a:solidFill>
          </a:ln>
          <a:scene3d>
            <a:camera prst="perspectiveContrastingRightFacing"/>
            <a:lightRig rig="threePt" dir="t"/>
          </a:scene3d>
          <a:sp3d>
            <a:bevelT/>
          </a:sp3d>
        </p:spPr>
        <p:txBody>
          <a:bodyPr wrap="square" rtlCol="0">
            <a:spAutoFit/>
          </a:bodyPr>
          <a:lstStyle/>
          <a:p>
            <a:pPr algn="ctr"/>
            <a:r>
              <a:rPr lang="es-ES" sz="2800" dirty="0" smtClean="0"/>
              <a:t>1 ABRIL 2.015</a:t>
            </a:r>
            <a:endParaRPr lang="es-ES_tradnl" sz="2800" dirty="0"/>
          </a:p>
        </p:txBody>
      </p:sp>
    </p:spTree>
    <p:extLst>
      <p:ext uri="{BB962C8B-B14F-4D97-AF65-F5344CB8AC3E}">
        <p14:creationId xmlns:p14="http://schemas.microsoft.com/office/powerpoint/2010/main" val="9411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3" name="Grupo 2"/>
          <p:cNvGrpSpPr/>
          <p:nvPr/>
        </p:nvGrpSpPr>
        <p:grpSpPr>
          <a:xfrm>
            <a:off x="701965" y="932873"/>
            <a:ext cx="3260436" cy="1376218"/>
            <a:chOff x="701965" y="932873"/>
            <a:chExt cx="3260436" cy="1376218"/>
          </a:xfrm>
        </p:grpSpPr>
        <p:sp>
          <p:nvSpPr>
            <p:cNvPr id="6" name="Pentágono 5">
              <a:hlinkClick r:id="rId4"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1" name="Grupo 20"/>
          <p:cNvGrpSpPr/>
          <p:nvPr/>
        </p:nvGrpSpPr>
        <p:grpSpPr>
          <a:xfrm>
            <a:off x="4124479" y="932873"/>
            <a:ext cx="3550939" cy="1342146"/>
            <a:chOff x="4124479" y="932873"/>
            <a:chExt cx="3550939" cy="1342146"/>
          </a:xfrm>
        </p:grpSpPr>
        <p:sp>
          <p:nvSpPr>
            <p:cNvPr id="8" name="Pentágono 7">
              <a:hlinkClick r:id="rId5" action="ppaction://hlinksldjump"/>
            </p:cNvPr>
            <p:cNvSpPr/>
            <p:nvPr/>
          </p:nvSpPr>
          <p:spPr>
            <a:xfrm>
              <a:off x="4124479"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 MAYO 2.014:                      </a:t>
              </a:r>
              <a:r>
                <a:rPr lang="es-ES" dirty="0" smtClean="0">
                  <a:solidFill>
                    <a:srgbClr val="FF0000"/>
                  </a:solidFill>
                </a:rPr>
                <a:t>3</a:t>
              </a:r>
              <a:r>
                <a:rPr lang="es-ES" u="sng" baseline="30000" dirty="0" smtClean="0">
                  <a:solidFill>
                    <a:srgbClr val="FF0000"/>
                  </a:solidFill>
                </a:rPr>
                <a:t>er</a:t>
              </a:r>
              <a:r>
                <a:rPr lang="es-ES" dirty="0" smtClean="0">
                  <a:solidFill>
                    <a:srgbClr val="FF0000"/>
                  </a:solidFill>
                </a:rPr>
                <a:t> ANUNCIO REHABILITACIÓN</a:t>
              </a:r>
              <a:endParaRPr lang="es-ES_tradnl" dirty="0">
                <a:solidFill>
                  <a:srgbClr val="FF0000"/>
                </a:solidFill>
              </a:endParaRPr>
            </a:p>
          </p:txBody>
        </p:sp>
        <p:sp>
          <p:nvSpPr>
            <p:cNvPr id="16" name="Flecha curvada hacia abajo 15"/>
            <p:cNvSpPr/>
            <p:nvPr/>
          </p:nvSpPr>
          <p:spPr>
            <a:xfrm>
              <a:off x="6391563" y="932873"/>
              <a:ext cx="1283855"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2" name="Grupo 21"/>
          <p:cNvGrpSpPr/>
          <p:nvPr/>
        </p:nvGrpSpPr>
        <p:grpSpPr>
          <a:xfrm>
            <a:off x="7860146" y="1268255"/>
            <a:ext cx="3153771" cy="2523818"/>
            <a:chOff x="7860146" y="1268255"/>
            <a:chExt cx="3153771" cy="2523818"/>
          </a:xfrm>
        </p:grpSpPr>
        <p:sp>
          <p:nvSpPr>
            <p:cNvPr id="19" name="Flecha curvada hacia la izquierda 18"/>
            <p:cNvSpPr/>
            <p:nvPr/>
          </p:nvSpPr>
          <p:spPr>
            <a:xfrm>
              <a:off x="10432027" y="1771637"/>
              <a:ext cx="581890" cy="2020436"/>
            </a:xfrm>
            <a:prstGeom prst="curvedLef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6" action="ppaction://hlinksldjump"/>
            </p:cNvPr>
            <p:cNvSpPr/>
            <p:nvPr/>
          </p:nvSpPr>
          <p:spPr>
            <a:xfrm>
              <a:off x="7860146"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CAMBIOS DE OPINIÓN</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7" action="ppaction://hlinksldjump"/>
            </p:cNvPr>
            <p:cNvSpPr/>
            <p:nvPr/>
          </p:nvSpPr>
          <p:spPr>
            <a:xfrm flipH="1">
              <a:off x="784167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8100000" scaled="1"/>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a:t>
              </a:r>
              <a:r>
                <a:rPr lang="es-ES" dirty="0" smtClean="0">
                  <a:solidFill>
                    <a:srgbClr val="FF0000"/>
                  </a:solidFill>
                </a:rPr>
                <a:t>ELECCIONES</a:t>
              </a:r>
              <a:endParaRPr lang="es-ES_tradnl" dirty="0">
                <a:solidFill>
                  <a:srgbClr val="FF0000"/>
                </a:solidFill>
              </a:endParaRPr>
            </a:p>
          </p:txBody>
        </p:sp>
        <p:sp>
          <p:nvSpPr>
            <p:cNvPr id="27" name="Flecha izquierda 26"/>
            <p:cNvSpPr/>
            <p:nvPr/>
          </p:nvSpPr>
          <p:spPr>
            <a:xfrm>
              <a:off x="6770254" y="3583709"/>
              <a:ext cx="905163"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2841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grpSp>
        <p:nvGrpSpPr>
          <p:cNvPr id="9" name="Grupo 8"/>
          <p:cNvGrpSpPr/>
          <p:nvPr/>
        </p:nvGrpSpPr>
        <p:grpSpPr>
          <a:xfrm>
            <a:off x="1376218" y="195770"/>
            <a:ext cx="8968509" cy="5891705"/>
            <a:chOff x="1376218" y="94170"/>
            <a:chExt cx="8968509" cy="5891705"/>
          </a:xfrm>
        </p:grpSpPr>
        <p:pic>
          <p:nvPicPr>
            <p:cNvPr id="5" name="Imagen 4"/>
            <p:cNvPicPr>
              <a:picLocks noChangeAspect="1"/>
            </p:cNvPicPr>
            <p:nvPr/>
          </p:nvPicPr>
          <p:blipFill>
            <a:blip r:embed="rId3"/>
            <a:stretch>
              <a:fillRect/>
            </a:stretch>
          </p:blipFill>
          <p:spPr>
            <a:xfrm>
              <a:off x="1376218" y="94170"/>
              <a:ext cx="8968509" cy="4074436"/>
            </a:xfrm>
            <a:prstGeom prst="rect">
              <a:avLst/>
            </a:prstGeom>
          </p:spPr>
        </p:pic>
        <p:pic>
          <p:nvPicPr>
            <p:cNvPr id="6" name="Imagen 5"/>
            <p:cNvPicPr>
              <a:picLocks noChangeAspect="1"/>
            </p:cNvPicPr>
            <p:nvPr/>
          </p:nvPicPr>
          <p:blipFill>
            <a:blip r:embed="rId4"/>
            <a:stretch>
              <a:fillRect/>
            </a:stretch>
          </p:blipFill>
          <p:spPr>
            <a:xfrm>
              <a:off x="2239889" y="3956584"/>
              <a:ext cx="7241165" cy="562176"/>
            </a:xfrm>
            <a:prstGeom prst="rect">
              <a:avLst/>
            </a:prstGeom>
          </p:spPr>
        </p:pic>
        <p:pic>
          <p:nvPicPr>
            <p:cNvPr id="7" name="Imagen 6"/>
            <p:cNvPicPr>
              <a:picLocks noChangeAspect="1"/>
            </p:cNvPicPr>
            <p:nvPr/>
          </p:nvPicPr>
          <p:blipFill>
            <a:blip r:embed="rId5"/>
            <a:stretch>
              <a:fillRect/>
            </a:stretch>
          </p:blipFill>
          <p:spPr>
            <a:xfrm>
              <a:off x="1914162" y="4417207"/>
              <a:ext cx="7892618" cy="1568668"/>
            </a:xfrm>
            <a:prstGeom prst="rect">
              <a:avLst/>
            </a:prstGeom>
          </p:spPr>
        </p:pic>
      </p:grpSp>
      <p:sp>
        <p:nvSpPr>
          <p:cNvPr id="8" name="CuadroTexto 7"/>
          <p:cNvSpPr txBox="1"/>
          <p:nvPr/>
        </p:nvSpPr>
        <p:spPr>
          <a:xfrm>
            <a:off x="9633527" y="3299560"/>
            <a:ext cx="2835564" cy="1200329"/>
          </a:xfrm>
          <a:prstGeom prst="rect">
            <a:avLst/>
          </a:prstGeom>
          <a:solidFill>
            <a:schemeClr val="accent6">
              <a:lumMod val="40000"/>
              <a:lumOff val="60000"/>
            </a:schemeClr>
          </a:solidFill>
          <a:ln>
            <a:solidFill>
              <a:schemeClr val="accent6"/>
            </a:solidFill>
          </a:ln>
          <a:scene3d>
            <a:camera prst="perspectiveContrastingRightFacing"/>
            <a:lightRig rig="threePt" dir="t"/>
          </a:scene3d>
          <a:sp3d>
            <a:bevelT/>
          </a:sp3d>
        </p:spPr>
        <p:txBody>
          <a:bodyPr wrap="square" rtlCol="0">
            <a:spAutoFit/>
          </a:bodyPr>
          <a:lstStyle/>
          <a:p>
            <a:pPr algn="ctr"/>
            <a:r>
              <a:rPr lang="es-ES" sz="3600" dirty="0" smtClean="0"/>
              <a:t>12 DE JUNIO DE 2.015</a:t>
            </a:r>
            <a:endParaRPr lang="es-ES_tradnl" sz="3600" dirty="0"/>
          </a:p>
        </p:txBody>
      </p:sp>
      <p:sp>
        <p:nvSpPr>
          <p:cNvPr id="11" name="CuadroTexto 10"/>
          <p:cNvSpPr txBox="1"/>
          <p:nvPr/>
        </p:nvSpPr>
        <p:spPr>
          <a:xfrm>
            <a:off x="143164" y="417106"/>
            <a:ext cx="2835564" cy="1815882"/>
          </a:xfrm>
          <a:prstGeom prst="rect">
            <a:avLst/>
          </a:prstGeom>
          <a:solidFill>
            <a:schemeClr val="accent6">
              <a:lumMod val="40000"/>
              <a:lumOff val="60000"/>
            </a:schemeClr>
          </a:solidFill>
          <a:ln>
            <a:solidFill>
              <a:schemeClr val="accent6"/>
            </a:solidFill>
          </a:ln>
          <a:scene3d>
            <a:camera prst="perspectiveContrastingRightFacing"/>
            <a:lightRig rig="threePt" dir="t"/>
          </a:scene3d>
          <a:sp3d>
            <a:bevelT/>
          </a:sp3d>
        </p:spPr>
        <p:txBody>
          <a:bodyPr wrap="square" rtlCol="0">
            <a:spAutoFit/>
          </a:bodyPr>
          <a:lstStyle/>
          <a:p>
            <a:pPr algn="ctr"/>
            <a:r>
              <a:rPr lang="es-ES" sz="2800" dirty="0" smtClean="0">
                <a:solidFill>
                  <a:srgbClr val="FF0000"/>
                </a:solidFill>
              </a:rPr>
              <a:t>3</a:t>
            </a:r>
            <a:r>
              <a:rPr lang="es-ES" sz="2800" u="sng" baseline="30000" dirty="0" smtClean="0">
                <a:solidFill>
                  <a:srgbClr val="FF0000"/>
                </a:solidFill>
              </a:rPr>
              <a:t>er</a:t>
            </a:r>
            <a:r>
              <a:rPr lang="es-ES" sz="2800" dirty="0" smtClean="0">
                <a:solidFill>
                  <a:srgbClr val="FF0000"/>
                </a:solidFill>
              </a:rPr>
              <a:t> intento de cambiar el destino del edificio</a:t>
            </a:r>
            <a:endParaRPr lang="es-ES_tradnl" sz="2800" dirty="0">
              <a:solidFill>
                <a:srgbClr val="FF0000"/>
              </a:solidFill>
            </a:endParaRPr>
          </a:p>
        </p:txBody>
      </p:sp>
      <p:sp>
        <p:nvSpPr>
          <p:cNvPr id="2" name="Rectángulo 1"/>
          <p:cNvSpPr/>
          <p:nvPr/>
        </p:nvSpPr>
        <p:spPr>
          <a:xfrm>
            <a:off x="1644073" y="4058184"/>
            <a:ext cx="8229600" cy="2029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6851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3" name="Grupo 2"/>
          <p:cNvGrpSpPr/>
          <p:nvPr/>
        </p:nvGrpSpPr>
        <p:grpSpPr>
          <a:xfrm>
            <a:off x="701965" y="932873"/>
            <a:ext cx="3260436" cy="1376218"/>
            <a:chOff x="701965" y="932873"/>
            <a:chExt cx="3260436" cy="1376218"/>
          </a:xfrm>
        </p:grpSpPr>
        <p:sp>
          <p:nvSpPr>
            <p:cNvPr id="6" name="Pentágono 5">
              <a:hlinkClick r:id="rId4"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1" name="Grupo 20"/>
          <p:cNvGrpSpPr/>
          <p:nvPr/>
        </p:nvGrpSpPr>
        <p:grpSpPr>
          <a:xfrm>
            <a:off x="4124479" y="932873"/>
            <a:ext cx="3550939" cy="1342146"/>
            <a:chOff x="4124479" y="932873"/>
            <a:chExt cx="3550939" cy="1342146"/>
          </a:xfrm>
        </p:grpSpPr>
        <p:sp>
          <p:nvSpPr>
            <p:cNvPr id="8" name="Pentágono 7">
              <a:hlinkClick r:id="rId5" action="ppaction://hlinksldjump"/>
            </p:cNvPr>
            <p:cNvSpPr/>
            <p:nvPr/>
          </p:nvSpPr>
          <p:spPr>
            <a:xfrm>
              <a:off x="4124479"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 MAYO 2.014:                      </a:t>
              </a:r>
              <a:r>
                <a:rPr lang="es-ES" dirty="0" smtClean="0">
                  <a:solidFill>
                    <a:srgbClr val="FF0000"/>
                  </a:solidFill>
                </a:rPr>
                <a:t>3</a:t>
              </a:r>
              <a:r>
                <a:rPr lang="es-ES" u="sng" baseline="30000" dirty="0" smtClean="0">
                  <a:solidFill>
                    <a:srgbClr val="FF0000"/>
                  </a:solidFill>
                </a:rPr>
                <a:t>er</a:t>
              </a:r>
              <a:r>
                <a:rPr lang="es-ES" dirty="0" smtClean="0">
                  <a:solidFill>
                    <a:srgbClr val="FF0000"/>
                  </a:solidFill>
                </a:rPr>
                <a:t> ANUNCIO REHABILITACIÓN</a:t>
              </a:r>
              <a:endParaRPr lang="es-ES_tradnl" dirty="0">
                <a:solidFill>
                  <a:srgbClr val="FF0000"/>
                </a:solidFill>
              </a:endParaRPr>
            </a:p>
          </p:txBody>
        </p:sp>
        <p:sp>
          <p:nvSpPr>
            <p:cNvPr id="16" name="Flecha curvada hacia abajo 15"/>
            <p:cNvSpPr/>
            <p:nvPr/>
          </p:nvSpPr>
          <p:spPr>
            <a:xfrm>
              <a:off x="6391563" y="932873"/>
              <a:ext cx="1283855"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2" name="Grupo 21"/>
          <p:cNvGrpSpPr/>
          <p:nvPr/>
        </p:nvGrpSpPr>
        <p:grpSpPr>
          <a:xfrm>
            <a:off x="7860146" y="1268255"/>
            <a:ext cx="3153771" cy="2523818"/>
            <a:chOff x="7860146" y="1268255"/>
            <a:chExt cx="3153771" cy="2523818"/>
          </a:xfrm>
        </p:grpSpPr>
        <p:sp>
          <p:nvSpPr>
            <p:cNvPr id="19" name="Flecha curvada hacia la izquierda 18"/>
            <p:cNvSpPr/>
            <p:nvPr/>
          </p:nvSpPr>
          <p:spPr>
            <a:xfrm>
              <a:off x="10432027" y="1771637"/>
              <a:ext cx="581890" cy="2020436"/>
            </a:xfrm>
            <a:prstGeom prst="curvedLef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6" action="ppaction://hlinksldjump"/>
            </p:cNvPr>
            <p:cNvSpPr/>
            <p:nvPr/>
          </p:nvSpPr>
          <p:spPr>
            <a:xfrm>
              <a:off x="7860146"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CAMBIOS DE OPINIÓN</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7" action="ppaction://hlinksldjump"/>
            </p:cNvPr>
            <p:cNvSpPr/>
            <p:nvPr/>
          </p:nvSpPr>
          <p:spPr>
            <a:xfrm flipH="1">
              <a:off x="784167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8100000" scaled="1"/>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a:t>
              </a:r>
              <a:r>
                <a:rPr lang="es-ES" dirty="0" smtClean="0">
                  <a:solidFill>
                    <a:srgbClr val="FF0000"/>
                  </a:solidFill>
                </a:rPr>
                <a:t>ELECCIONES</a:t>
              </a:r>
              <a:endParaRPr lang="es-ES_tradnl" dirty="0">
                <a:solidFill>
                  <a:srgbClr val="FF0000"/>
                </a:solidFill>
              </a:endParaRPr>
            </a:p>
          </p:txBody>
        </p:sp>
        <p:sp>
          <p:nvSpPr>
            <p:cNvPr id="27" name="Flecha izquierda 26"/>
            <p:cNvSpPr/>
            <p:nvPr/>
          </p:nvSpPr>
          <p:spPr>
            <a:xfrm>
              <a:off x="6770254" y="3583709"/>
              <a:ext cx="905163"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0" name="Grupo 29"/>
          <p:cNvGrpSpPr/>
          <p:nvPr/>
        </p:nvGrpSpPr>
        <p:grpSpPr>
          <a:xfrm>
            <a:off x="3232727" y="3205017"/>
            <a:ext cx="3301555" cy="974401"/>
            <a:chOff x="3232727" y="3205017"/>
            <a:chExt cx="3301555" cy="974401"/>
          </a:xfrm>
        </p:grpSpPr>
        <p:sp>
          <p:nvSpPr>
            <p:cNvPr id="10" name="Pentágono 9">
              <a:hlinkClick r:id="rId8" action="ppaction://hlinksldjump"/>
            </p:cNvPr>
            <p:cNvSpPr/>
            <p:nvPr/>
          </p:nvSpPr>
          <p:spPr>
            <a:xfrm flipH="1">
              <a:off x="411018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50000" t="50000" r="50000" b="50000"/>
              </a:path>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30 DE JUNIO DE 2.015</a:t>
              </a:r>
            </a:p>
            <a:p>
              <a:pPr algn="ctr"/>
              <a:r>
                <a:rPr lang="es-ES" dirty="0" smtClean="0">
                  <a:solidFill>
                    <a:schemeClr val="tx1"/>
                  </a:solidFill>
                </a:rPr>
                <a:t>CIUDADANÍA</a:t>
              </a:r>
              <a:endParaRPr lang="es-ES_tradnl" dirty="0">
                <a:solidFill>
                  <a:schemeClr val="tx1"/>
                </a:solidFill>
              </a:endParaRPr>
            </a:p>
          </p:txBody>
        </p:sp>
        <p:sp>
          <p:nvSpPr>
            <p:cNvPr id="29" name="Flecha izquierda 28"/>
            <p:cNvSpPr/>
            <p:nvPr/>
          </p:nvSpPr>
          <p:spPr>
            <a:xfrm>
              <a:off x="3232727" y="3583709"/>
              <a:ext cx="729674"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47517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grpSp>
        <p:nvGrpSpPr>
          <p:cNvPr id="11" name="Grupo 10"/>
          <p:cNvGrpSpPr/>
          <p:nvPr/>
        </p:nvGrpSpPr>
        <p:grpSpPr>
          <a:xfrm>
            <a:off x="414814" y="565265"/>
            <a:ext cx="6726562" cy="4575965"/>
            <a:chOff x="414814" y="565265"/>
            <a:chExt cx="6726562" cy="4575965"/>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409" y="1721677"/>
              <a:ext cx="5386967" cy="3419553"/>
            </a:xfrm>
            <a:prstGeom prst="rect">
              <a:avLst/>
            </a:prstGeom>
          </p:spPr>
        </p:pic>
        <p:sp>
          <p:nvSpPr>
            <p:cNvPr id="6" name="CuadroTexto 5"/>
            <p:cNvSpPr txBox="1"/>
            <p:nvPr/>
          </p:nvSpPr>
          <p:spPr>
            <a:xfrm>
              <a:off x="611619" y="565265"/>
              <a:ext cx="6529757" cy="769441"/>
            </a:xfrm>
            <a:prstGeom prst="rect">
              <a:avLst/>
            </a:prstGeom>
            <a:solidFill>
              <a:schemeClr val="bg1">
                <a:lumMod val="85000"/>
              </a:schemeClr>
            </a:solidFill>
          </p:spPr>
          <p:txBody>
            <a:bodyPr wrap="square" rtlCol="0">
              <a:spAutoFit/>
            </a:bodyPr>
            <a:lstStyle/>
            <a:p>
              <a:r>
                <a:rPr lang="es-ES" sz="2200" dirty="0" smtClean="0">
                  <a:solidFill>
                    <a:srgbClr val="002060"/>
                  </a:solidFill>
                </a:rPr>
                <a:t>MARTES 30 DE JUNIO DE 2.015:   la ciudadanía provoca que el pacto entre dos partidos políticos se rompa</a:t>
              </a:r>
              <a:endParaRPr lang="es-ES_tradnl" sz="2200" dirty="0">
                <a:solidFill>
                  <a:srgbClr val="002060"/>
                </a:solidFill>
              </a:endParaRPr>
            </a:p>
          </p:txBody>
        </p:sp>
        <p:sp>
          <p:nvSpPr>
            <p:cNvPr id="7" name="Rectángulo 6"/>
            <p:cNvSpPr/>
            <p:nvPr/>
          </p:nvSpPr>
          <p:spPr>
            <a:xfrm rot="20834940">
              <a:off x="414814" y="2267712"/>
              <a:ext cx="993927" cy="1936575"/>
            </a:xfrm>
            <a:prstGeom prst="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accent6">
                      <a:lumMod val="50000"/>
                    </a:schemeClr>
                  </a:solidFill>
                </a:rPr>
                <a:t>El </a:t>
              </a:r>
              <a:r>
                <a:rPr lang="es-ES" dirty="0" err="1" smtClean="0">
                  <a:solidFill>
                    <a:schemeClr val="accent6">
                      <a:lumMod val="50000"/>
                    </a:schemeClr>
                  </a:solidFill>
                </a:rPr>
                <a:t>Sagasta</a:t>
              </a:r>
              <a:r>
                <a:rPr lang="es-ES" dirty="0" smtClean="0">
                  <a:solidFill>
                    <a:schemeClr val="accent6">
                      <a:lumMod val="50000"/>
                    </a:schemeClr>
                  </a:solidFill>
                </a:rPr>
                <a:t> se queda en su edificio</a:t>
              </a:r>
              <a:endParaRPr lang="es-ES_tradnl" dirty="0">
                <a:solidFill>
                  <a:schemeClr val="accent6">
                    <a:lumMod val="50000"/>
                  </a:schemeClr>
                </a:solidFill>
              </a:endParaRPr>
            </a:p>
          </p:txBody>
        </p:sp>
      </p:grpSp>
      <p:grpSp>
        <p:nvGrpSpPr>
          <p:cNvPr id="12" name="Grupo 11"/>
          <p:cNvGrpSpPr/>
          <p:nvPr/>
        </p:nvGrpSpPr>
        <p:grpSpPr>
          <a:xfrm>
            <a:off x="7357589" y="552712"/>
            <a:ext cx="4499333" cy="3940564"/>
            <a:chOff x="7357589" y="552712"/>
            <a:chExt cx="4499333" cy="3940564"/>
          </a:xfrm>
        </p:grpSpPr>
        <p:sp>
          <p:nvSpPr>
            <p:cNvPr id="9" name="CuadroTexto 8"/>
            <p:cNvSpPr txBox="1"/>
            <p:nvPr/>
          </p:nvSpPr>
          <p:spPr>
            <a:xfrm>
              <a:off x="7357589" y="552712"/>
              <a:ext cx="4499333" cy="430887"/>
            </a:xfrm>
            <a:prstGeom prst="rect">
              <a:avLst/>
            </a:prstGeom>
            <a:solidFill>
              <a:schemeClr val="bg1">
                <a:lumMod val="85000"/>
              </a:schemeClr>
            </a:solidFill>
          </p:spPr>
          <p:txBody>
            <a:bodyPr wrap="square" rtlCol="0">
              <a:spAutoFit/>
            </a:bodyPr>
            <a:lstStyle/>
            <a:p>
              <a:r>
                <a:rPr lang="es-ES" sz="2200" dirty="0" smtClean="0">
                  <a:solidFill>
                    <a:srgbClr val="002060"/>
                  </a:solidFill>
                </a:rPr>
                <a:t>También tuvimos el apoyo de ANDPIH</a:t>
              </a:r>
              <a:endParaRPr lang="es-ES_tradnl" sz="2200" dirty="0">
                <a:solidFill>
                  <a:srgbClr val="002060"/>
                </a:solidFill>
              </a:endParaRPr>
            </a:p>
          </p:txBody>
        </p:sp>
        <p:pic>
          <p:nvPicPr>
            <p:cNvPr id="2" name="Imagen 1"/>
            <p:cNvPicPr>
              <a:picLocks noChangeAspect="1"/>
            </p:cNvPicPr>
            <p:nvPr/>
          </p:nvPicPr>
          <p:blipFill>
            <a:blip r:embed="rId4"/>
            <a:stretch>
              <a:fillRect/>
            </a:stretch>
          </p:blipFill>
          <p:spPr>
            <a:xfrm>
              <a:off x="7593836" y="983599"/>
              <a:ext cx="4026838" cy="1479124"/>
            </a:xfrm>
            <a:prstGeom prst="rect">
              <a:avLst/>
            </a:prstGeom>
          </p:spPr>
        </p:pic>
        <p:pic>
          <p:nvPicPr>
            <p:cNvPr id="3" name="Imagen 2"/>
            <p:cNvPicPr>
              <a:picLocks noChangeAspect="1"/>
            </p:cNvPicPr>
            <p:nvPr/>
          </p:nvPicPr>
          <p:blipFill>
            <a:blip r:embed="rId5"/>
            <a:stretch>
              <a:fillRect/>
            </a:stretch>
          </p:blipFill>
          <p:spPr>
            <a:xfrm>
              <a:off x="7593835" y="2536897"/>
              <a:ext cx="4044017" cy="1956379"/>
            </a:xfrm>
            <a:prstGeom prst="rect">
              <a:avLst/>
            </a:prstGeom>
          </p:spPr>
        </p:pic>
      </p:grpSp>
      <p:pic>
        <p:nvPicPr>
          <p:cNvPr id="10" name="Imagen 9"/>
          <p:cNvPicPr>
            <a:picLocks noChangeAspect="1"/>
          </p:cNvPicPr>
          <p:nvPr/>
        </p:nvPicPr>
        <p:blipFill>
          <a:blip r:embed="rId6"/>
          <a:stretch>
            <a:fillRect/>
          </a:stretch>
        </p:blipFill>
        <p:spPr>
          <a:xfrm>
            <a:off x="2139547" y="13135"/>
            <a:ext cx="6784645" cy="6844864"/>
          </a:xfrm>
          <a:prstGeom prst="rect">
            <a:avLst/>
          </a:prstGeom>
        </p:spPr>
      </p:pic>
    </p:spTree>
    <p:extLst>
      <p:ext uri="{BB962C8B-B14F-4D97-AF65-F5344CB8AC3E}">
        <p14:creationId xmlns:p14="http://schemas.microsoft.com/office/powerpoint/2010/main" val="420744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3" name="Grupo 2"/>
          <p:cNvGrpSpPr/>
          <p:nvPr/>
        </p:nvGrpSpPr>
        <p:grpSpPr>
          <a:xfrm>
            <a:off x="701965" y="932873"/>
            <a:ext cx="3260436" cy="1376218"/>
            <a:chOff x="701965" y="932873"/>
            <a:chExt cx="3260436" cy="1376218"/>
          </a:xfrm>
        </p:grpSpPr>
        <p:sp>
          <p:nvSpPr>
            <p:cNvPr id="6" name="Pentágono 5">
              <a:hlinkClick r:id="rId4"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1" name="Grupo 30"/>
          <p:cNvGrpSpPr/>
          <p:nvPr/>
        </p:nvGrpSpPr>
        <p:grpSpPr>
          <a:xfrm>
            <a:off x="190231" y="3205017"/>
            <a:ext cx="2950132" cy="2358841"/>
            <a:chOff x="190231" y="3205017"/>
            <a:chExt cx="2950132" cy="2358841"/>
          </a:xfrm>
        </p:grpSpPr>
        <p:sp>
          <p:nvSpPr>
            <p:cNvPr id="11" name="Pentágono 10">
              <a:hlinkClick r:id="rId5" action="ppaction://hlinksldjump"/>
            </p:cNvPr>
            <p:cNvSpPr/>
            <p:nvPr/>
          </p:nvSpPr>
          <p:spPr>
            <a:xfrm flipH="1">
              <a:off x="716263"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2700000" scaled="1"/>
              <a:tileRect/>
            </a:gradFill>
            <a:ln>
              <a:solidFill>
                <a:srgbClr val="00B05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2.016:                     EXILIO</a:t>
              </a:r>
              <a:endParaRPr lang="es-ES_tradnl" dirty="0">
                <a:solidFill>
                  <a:srgbClr val="FF0000"/>
                </a:solidFill>
              </a:endParaRPr>
            </a:p>
          </p:txBody>
        </p:sp>
        <p:sp>
          <p:nvSpPr>
            <p:cNvPr id="20" name="Flecha curvada hacia la derecha 19"/>
            <p:cNvSpPr/>
            <p:nvPr/>
          </p:nvSpPr>
          <p:spPr>
            <a:xfrm>
              <a:off x="190231" y="3583709"/>
              <a:ext cx="511732" cy="1980149"/>
            </a:xfrm>
            <a:prstGeom prst="curved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1" name="Grupo 20"/>
          <p:cNvGrpSpPr/>
          <p:nvPr/>
        </p:nvGrpSpPr>
        <p:grpSpPr>
          <a:xfrm>
            <a:off x="4124479" y="932873"/>
            <a:ext cx="3550939" cy="1342146"/>
            <a:chOff x="4124479" y="932873"/>
            <a:chExt cx="3550939" cy="1342146"/>
          </a:xfrm>
        </p:grpSpPr>
        <p:sp>
          <p:nvSpPr>
            <p:cNvPr id="8" name="Pentágono 7">
              <a:hlinkClick r:id="rId6" action="ppaction://hlinksldjump"/>
            </p:cNvPr>
            <p:cNvSpPr/>
            <p:nvPr/>
          </p:nvSpPr>
          <p:spPr>
            <a:xfrm>
              <a:off x="4124479"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 MAYO 2.014:                      </a:t>
              </a:r>
              <a:r>
                <a:rPr lang="es-ES" dirty="0" smtClean="0">
                  <a:solidFill>
                    <a:srgbClr val="FF0000"/>
                  </a:solidFill>
                </a:rPr>
                <a:t>3</a:t>
              </a:r>
              <a:r>
                <a:rPr lang="es-ES" u="sng" baseline="30000" dirty="0" smtClean="0">
                  <a:solidFill>
                    <a:srgbClr val="FF0000"/>
                  </a:solidFill>
                </a:rPr>
                <a:t>er</a:t>
              </a:r>
              <a:r>
                <a:rPr lang="es-ES" dirty="0" smtClean="0">
                  <a:solidFill>
                    <a:srgbClr val="FF0000"/>
                  </a:solidFill>
                </a:rPr>
                <a:t> ANUNCIO REHABILITACIÓN</a:t>
              </a:r>
              <a:endParaRPr lang="es-ES_tradnl" dirty="0">
                <a:solidFill>
                  <a:srgbClr val="FF0000"/>
                </a:solidFill>
              </a:endParaRPr>
            </a:p>
          </p:txBody>
        </p:sp>
        <p:sp>
          <p:nvSpPr>
            <p:cNvPr id="16" name="Flecha curvada hacia abajo 15"/>
            <p:cNvSpPr/>
            <p:nvPr/>
          </p:nvSpPr>
          <p:spPr>
            <a:xfrm>
              <a:off x="6391563" y="932873"/>
              <a:ext cx="1283855"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2" name="Grupo 21"/>
          <p:cNvGrpSpPr/>
          <p:nvPr/>
        </p:nvGrpSpPr>
        <p:grpSpPr>
          <a:xfrm>
            <a:off x="7860146" y="1268255"/>
            <a:ext cx="3153771" cy="2523818"/>
            <a:chOff x="7860146" y="1268255"/>
            <a:chExt cx="3153771" cy="2523818"/>
          </a:xfrm>
        </p:grpSpPr>
        <p:sp>
          <p:nvSpPr>
            <p:cNvPr id="19" name="Flecha curvada hacia la izquierda 18"/>
            <p:cNvSpPr/>
            <p:nvPr/>
          </p:nvSpPr>
          <p:spPr>
            <a:xfrm>
              <a:off x="10432027" y="1771637"/>
              <a:ext cx="581890" cy="2020436"/>
            </a:xfrm>
            <a:prstGeom prst="curvedLef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7" action="ppaction://hlinksldjump"/>
            </p:cNvPr>
            <p:cNvSpPr/>
            <p:nvPr/>
          </p:nvSpPr>
          <p:spPr>
            <a:xfrm>
              <a:off x="7860146"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CAMBIOS DE OPINIÓN</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8" action="ppaction://hlinksldjump"/>
            </p:cNvPr>
            <p:cNvSpPr/>
            <p:nvPr/>
          </p:nvSpPr>
          <p:spPr>
            <a:xfrm flipH="1">
              <a:off x="784167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8100000" scaled="1"/>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a:t>
              </a:r>
              <a:r>
                <a:rPr lang="es-ES" dirty="0" smtClean="0">
                  <a:solidFill>
                    <a:srgbClr val="FF0000"/>
                  </a:solidFill>
                </a:rPr>
                <a:t>ELECCIONES</a:t>
              </a:r>
              <a:endParaRPr lang="es-ES_tradnl" dirty="0">
                <a:solidFill>
                  <a:srgbClr val="FF0000"/>
                </a:solidFill>
              </a:endParaRPr>
            </a:p>
          </p:txBody>
        </p:sp>
        <p:sp>
          <p:nvSpPr>
            <p:cNvPr id="27" name="Flecha izquierda 26"/>
            <p:cNvSpPr/>
            <p:nvPr/>
          </p:nvSpPr>
          <p:spPr>
            <a:xfrm>
              <a:off x="6770254" y="3583709"/>
              <a:ext cx="905163"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0" name="Grupo 29"/>
          <p:cNvGrpSpPr/>
          <p:nvPr/>
        </p:nvGrpSpPr>
        <p:grpSpPr>
          <a:xfrm>
            <a:off x="3232727" y="3205017"/>
            <a:ext cx="3301555" cy="974401"/>
            <a:chOff x="3232727" y="3205017"/>
            <a:chExt cx="3301555" cy="974401"/>
          </a:xfrm>
        </p:grpSpPr>
        <p:sp>
          <p:nvSpPr>
            <p:cNvPr id="10" name="Pentágono 9">
              <a:hlinkClick r:id="rId9" action="ppaction://hlinksldjump"/>
            </p:cNvPr>
            <p:cNvSpPr/>
            <p:nvPr/>
          </p:nvSpPr>
          <p:spPr>
            <a:xfrm flipH="1">
              <a:off x="411018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50000" t="50000" r="50000" b="50000"/>
              </a:path>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30 DE JUNIO DE 2.015</a:t>
              </a:r>
            </a:p>
            <a:p>
              <a:pPr algn="ctr"/>
              <a:r>
                <a:rPr lang="es-ES" dirty="0" smtClean="0">
                  <a:solidFill>
                    <a:schemeClr val="tx1"/>
                  </a:solidFill>
                </a:rPr>
                <a:t>CIUDADANÍA</a:t>
              </a:r>
              <a:endParaRPr lang="es-ES_tradnl" dirty="0">
                <a:solidFill>
                  <a:schemeClr val="tx1"/>
                </a:solidFill>
              </a:endParaRPr>
            </a:p>
          </p:txBody>
        </p:sp>
        <p:sp>
          <p:nvSpPr>
            <p:cNvPr id="29" name="Flecha izquierda 28"/>
            <p:cNvSpPr/>
            <p:nvPr/>
          </p:nvSpPr>
          <p:spPr>
            <a:xfrm>
              <a:off x="3232727" y="3583709"/>
              <a:ext cx="729674"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280924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88" y="3255506"/>
            <a:ext cx="4514099" cy="2544712"/>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350" y="443120"/>
            <a:ext cx="4551974" cy="2566064"/>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72" y="443120"/>
            <a:ext cx="7172682" cy="5357098"/>
          </a:xfrm>
          <a:prstGeom prst="rect">
            <a:avLst/>
          </a:prstGeom>
        </p:spPr>
      </p:pic>
      <p:pic>
        <p:nvPicPr>
          <p:cNvPr id="2" name="Imagen 1"/>
          <p:cNvPicPr>
            <a:picLocks noChangeAspect="1"/>
          </p:cNvPicPr>
          <p:nvPr/>
        </p:nvPicPr>
        <p:blipFill>
          <a:blip r:embed="rId6"/>
          <a:stretch>
            <a:fillRect/>
          </a:stretch>
        </p:blipFill>
        <p:spPr>
          <a:xfrm>
            <a:off x="169671" y="0"/>
            <a:ext cx="11824089" cy="6059510"/>
          </a:xfrm>
          <a:prstGeom prst="rect">
            <a:avLst/>
          </a:prstGeom>
        </p:spPr>
      </p:pic>
    </p:spTree>
    <p:extLst>
      <p:ext uri="{BB962C8B-B14F-4D97-AF65-F5344CB8AC3E}">
        <p14:creationId xmlns:p14="http://schemas.microsoft.com/office/powerpoint/2010/main" val="122001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3" name="Grupo 2"/>
          <p:cNvGrpSpPr/>
          <p:nvPr/>
        </p:nvGrpSpPr>
        <p:grpSpPr>
          <a:xfrm>
            <a:off x="701965" y="932873"/>
            <a:ext cx="3260436" cy="1376218"/>
            <a:chOff x="701965" y="932873"/>
            <a:chExt cx="3260436" cy="1376218"/>
          </a:xfrm>
        </p:grpSpPr>
        <p:sp>
          <p:nvSpPr>
            <p:cNvPr id="6" name="Pentágono 5">
              <a:hlinkClick r:id="rId4"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5" name="Grupo 34"/>
          <p:cNvGrpSpPr/>
          <p:nvPr/>
        </p:nvGrpSpPr>
        <p:grpSpPr>
          <a:xfrm>
            <a:off x="4110182" y="4488804"/>
            <a:ext cx="3694100" cy="1411200"/>
            <a:chOff x="4110182" y="4488804"/>
            <a:chExt cx="3694100" cy="1411200"/>
          </a:xfrm>
        </p:grpSpPr>
        <p:sp>
          <p:nvSpPr>
            <p:cNvPr id="13" name="Pentágono 12">
              <a:hlinkClick r:id="rId5" action="ppaction://hlinksldjump"/>
            </p:cNvPr>
            <p:cNvSpPr/>
            <p:nvPr/>
          </p:nvSpPr>
          <p:spPr>
            <a:xfrm>
              <a:off x="4110182" y="4893240"/>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b="100000"/>
              </a:path>
              <a:tileRect t="-100000" r="-100000"/>
            </a:gradFill>
            <a:ln>
              <a:solidFill>
                <a:srgbClr val="00B05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2.019:                      </a:t>
              </a:r>
              <a:r>
                <a:rPr lang="es-ES" dirty="0" smtClean="0">
                  <a:solidFill>
                    <a:srgbClr val="FF0000"/>
                  </a:solidFill>
                </a:rPr>
                <a:t>ELECCIONES</a:t>
              </a:r>
              <a:endParaRPr lang="es-ES_tradnl" dirty="0">
                <a:solidFill>
                  <a:srgbClr val="FF0000"/>
                </a:solidFill>
              </a:endParaRPr>
            </a:p>
          </p:txBody>
        </p:sp>
        <p:sp>
          <p:nvSpPr>
            <p:cNvPr id="18" name="Flecha curvada hacia abajo 17"/>
            <p:cNvSpPr/>
            <p:nvPr/>
          </p:nvSpPr>
          <p:spPr>
            <a:xfrm>
              <a:off x="6391563" y="4488804"/>
              <a:ext cx="1412719" cy="36945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1" name="Grupo 30"/>
          <p:cNvGrpSpPr/>
          <p:nvPr/>
        </p:nvGrpSpPr>
        <p:grpSpPr>
          <a:xfrm>
            <a:off x="190231" y="3205017"/>
            <a:ext cx="2950132" cy="2358841"/>
            <a:chOff x="190231" y="3205017"/>
            <a:chExt cx="2950132" cy="2358841"/>
          </a:xfrm>
        </p:grpSpPr>
        <p:sp>
          <p:nvSpPr>
            <p:cNvPr id="11" name="Pentágono 10">
              <a:hlinkClick r:id="rId6" action="ppaction://hlinksldjump"/>
            </p:cNvPr>
            <p:cNvSpPr/>
            <p:nvPr/>
          </p:nvSpPr>
          <p:spPr>
            <a:xfrm flipH="1">
              <a:off x="716263"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2700000" scaled="1"/>
              <a:tileRect/>
            </a:gradFill>
            <a:ln>
              <a:solidFill>
                <a:srgbClr val="00B05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2.016:                     EXILIO</a:t>
              </a:r>
              <a:endParaRPr lang="es-ES_tradnl" dirty="0">
                <a:solidFill>
                  <a:srgbClr val="FF0000"/>
                </a:solidFill>
              </a:endParaRPr>
            </a:p>
          </p:txBody>
        </p:sp>
        <p:sp>
          <p:nvSpPr>
            <p:cNvPr id="20" name="Flecha curvada hacia la derecha 19"/>
            <p:cNvSpPr/>
            <p:nvPr/>
          </p:nvSpPr>
          <p:spPr>
            <a:xfrm>
              <a:off x="190231" y="3583709"/>
              <a:ext cx="511732" cy="1980149"/>
            </a:xfrm>
            <a:prstGeom prst="curved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1" name="Grupo 20"/>
          <p:cNvGrpSpPr/>
          <p:nvPr/>
        </p:nvGrpSpPr>
        <p:grpSpPr>
          <a:xfrm>
            <a:off x="4124479" y="932873"/>
            <a:ext cx="3550939" cy="1342146"/>
            <a:chOff x="4124479" y="932873"/>
            <a:chExt cx="3550939" cy="1342146"/>
          </a:xfrm>
        </p:grpSpPr>
        <p:sp>
          <p:nvSpPr>
            <p:cNvPr id="8" name="Pentágono 7">
              <a:hlinkClick r:id="rId7" action="ppaction://hlinksldjump"/>
            </p:cNvPr>
            <p:cNvSpPr/>
            <p:nvPr/>
          </p:nvSpPr>
          <p:spPr>
            <a:xfrm>
              <a:off x="4124479"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 MAYO 2.014:                      </a:t>
              </a:r>
              <a:r>
                <a:rPr lang="es-ES" dirty="0" smtClean="0">
                  <a:solidFill>
                    <a:srgbClr val="FF0000"/>
                  </a:solidFill>
                </a:rPr>
                <a:t>3</a:t>
              </a:r>
              <a:r>
                <a:rPr lang="es-ES" u="sng" baseline="30000" dirty="0" smtClean="0">
                  <a:solidFill>
                    <a:srgbClr val="FF0000"/>
                  </a:solidFill>
                </a:rPr>
                <a:t>er</a:t>
              </a:r>
              <a:r>
                <a:rPr lang="es-ES" dirty="0" smtClean="0">
                  <a:solidFill>
                    <a:srgbClr val="FF0000"/>
                  </a:solidFill>
                </a:rPr>
                <a:t> ANUNCIO REHABILITACIÓN</a:t>
              </a:r>
              <a:endParaRPr lang="es-ES_tradnl" dirty="0">
                <a:solidFill>
                  <a:srgbClr val="FF0000"/>
                </a:solidFill>
              </a:endParaRPr>
            </a:p>
          </p:txBody>
        </p:sp>
        <p:sp>
          <p:nvSpPr>
            <p:cNvPr id="16" name="Flecha curvada hacia abajo 15"/>
            <p:cNvSpPr/>
            <p:nvPr/>
          </p:nvSpPr>
          <p:spPr>
            <a:xfrm>
              <a:off x="6391563" y="932873"/>
              <a:ext cx="1283855"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2" name="Grupo 21"/>
          <p:cNvGrpSpPr/>
          <p:nvPr/>
        </p:nvGrpSpPr>
        <p:grpSpPr>
          <a:xfrm>
            <a:off x="7860146" y="1268255"/>
            <a:ext cx="3153771" cy="2523818"/>
            <a:chOff x="7860146" y="1268255"/>
            <a:chExt cx="3153771" cy="2523818"/>
          </a:xfrm>
        </p:grpSpPr>
        <p:sp>
          <p:nvSpPr>
            <p:cNvPr id="19" name="Flecha curvada hacia la izquierda 18"/>
            <p:cNvSpPr/>
            <p:nvPr/>
          </p:nvSpPr>
          <p:spPr>
            <a:xfrm>
              <a:off x="10432027" y="1771637"/>
              <a:ext cx="581890" cy="2020436"/>
            </a:xfrm>
            <a:prstGeom prst="curvedLef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8" action="ppaction://hlinksldjump"/>
            </p:cNvPr>
            <p:cNvSpPr/>
            <p:nvPr/>
          </p:nvSpPr>
          <p:spPr>
            <a:xfrm>
              <a:off x="7860146"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CAMBIOS DE OPINIÓN</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9" action="ppaction://hlinksldjump"/>
            </p:cNvPr>
            <p:cNvSpPr/>
            <p:nvPr/>
          </p:nvSpPr>
          <p:spPr>
            <a:xfrm flipH="1">
              <a:off x="784167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8100000" scaled="1"/>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a:t>
              </a:r>
              <a:r>
                <a:rPr lang="es-ES" dirty="0" smtClean="0">
                  <a:solidFill>
                    <a:srgbClr val="FF0000"/>
                  </a:solidFill>
                </a:rPr>
                <a:t>ELECCIONES</a:t>
              </a:r>
              <a:endParaRPr lang="es-ES_tradnl" dirty="0">
                <a:solidFill>
                  <a:srgbClr val="FF0000"/>
                </a:solidFill>
              </a:endParaRPr>
            </a:p>
          </p:txBody>
        </p:sp>
        <p:sp>
          <p:nvSpPr>
            <p:cNvPr id="27" name="Flecha izquierda 26"/>
            <p:cNvSpPr/>
            <p:nvPr/>
          </p:nvSpPr>
          <p:spPr>
            <a:xfrm>
              <a:off x="6770254" y="3583709"/>
              <a:ext cx="905163"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0" name="Grupo 29"/>
          <p:cNvGrpSpPr/>
          <p:nvPr/>
        </p:nvGrpSpPr>
        <p:grpSpPr>
          <a:xfrm>
            <a:off x="3232727" y="3205017"/>
            <a:ext cx="3301555" cy="974401"/>
            <a:chOff x="3232727" y="3205017"/>
            <a:chExt cx="3301555" cy="974401"/>
          </a:xfrm>
        </p:grpSpPr>
        <p:sp>
          <p:nvSpPr>
            <p:cNvPr id="10" name="Pentágono 9">
              <a:hlinkClick r:id="rId10" action="ppaction://hlinksldjump"/>
            </p:cNvPr>
            <p:cNvSpPr/>
            <p:nvPr/>
          </p:nvSpPr>
          <p:spPr>
            <a:xfrm flipH="1">
              <a:off x="411018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50000" t="50000" r="50000" b="50000"/>
              </a:path>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30 DE JUNIO DE 2.015</a:t>
              </a:r>
            </a:p>
            <a:p>
              <a:pPr algn="ctr"/>
              <a:r>
                <a:rPr lang="es-ES" dirty="0" smtClean="0">
                  <a:solidFill>
                    <a:schemeClr val="tx1"/>
                  </a:solidFill>
                </a:rPr>
                <a:t>CIUDADANÍA</a:t>
              </a:r>
              <a:endParaRPr lang="es-ES_tradnl" dirty="0">
                <a:solidFill>
                  <a:schemeClr val="tx1"/>
                </a:solidFill>
              </a:endParaRPr>
            </a:p>
          </p:txBody>
        </p:sp>
        <p:sp>
          <p:nvSpPr>
            <p:cNvPr id="29" name="Flecha izquierda 28"/>
            <p:cNvSpPr/>
            <p:nvPr/>
          </p:nvSpPr>
          <p:spPr>
            <a:xfrm>
              <a:off x="3232727" y="3583709"/>
              <a:ext cx="729674"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3" name="Grupo 32"/>
          <p:cNvGrpSpPr/>
          <p:nvPr/>
        </p:nvGrpSpPr>
        <p:grpSpPr>
          <a:xfrm>
            <a:off x="794327" y="4488804"/>
            <a:ext cx="3302000" cy="1411200"/>
            <a:chOff x="794327" y="4488804"/>
            <a:chExt cx="3302000" cy="1411200"/>
          </a:xfrm>
        </p:grpSpPr>
        <p:sp>
          <p:nvSpPr>
            <p:cNvPr id="17" name="Flecha curvada hacia abajo 16"/>
            <p:cNvSpPr/>
            <p:nvPr/>
          </p:nvSpPr>
          <p:spPr>
            <a:xfrm>
              <a:off x="2812472" y="4488804"/>
              <a:ext cx="1283855" cy="369454"/>
            </a:xfrm>
            <a:prstGeom prst="curved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2" name="Pentágono 31"/>
            <p:cNvSpPr/>
            <p:nvPr/>
          </p:nvSpPr>
          <p:spPr>
            <a:xfrm>
              <a:off x="794327" y="4893240"/>
              <a:ext cx="2438400" cy="1006764"/>
            </a:xfrm>
            <a:prstGeom prst="homePlate">
              <a:avLst/>
            </a:prstGeom>
            <a:solidFill>
              <a:schemeClr val="accent6">
                <a:lumMod val="40000"/>
                <a:lumOff val="60000"/>
              </a:schemeClr>
            </a:solidFill>
            <a:ln>
              <a:solidFill>
                <a:srgbClr val="00B05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2.019:                         2 DE MAYO, VALLADO</a:t>
              </a:r>
              <a:endParaRPr lang="es-ES_tradnl" dirty="0">
                <a:solidFill>
                  <a:schemeClr val="tx1"/>
                </a:solidFill>
              </a:endParaRPr>
            </a:p>
          </p:txBody>
        </p:sp>
      </p:grpSp>
    </p:spTree>
    <p:extLst>
      <p:ext uri="{BB962C8B-B14F-4D97-AF65-F5344CB8AC3E}">
        <p14:creationId xmlns:p14="http://schemas.microsoft.com/office/powerpoint/2010/main" val="5056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035" y="-1"/>
            <a:ext cx="1646959" cy="292792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48" y="0"/>
            <a:ext cx="5209309" cy="2930236"/>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00" y="0"/>
            <a:ext cx="3903903" cy="2927927"/>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00" y="3038764"/>
            <a:ext cx="4738255" cy="3553691"/>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9176" y="3038764"/>
            <a:ext cx="3756122" cy="2817091"/>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1987" y="2983345"/>
            <a:ext cx="3830013" cy="2872510"/>
          </a:xfrm>
          <a:prstGeom prst="rect">
            <a:avLst/>
          </a:prstGeom>
        </p:spPr>
      </p:pic>
    </p:spTree>
    <p:extLst>
      <p:ext uri="{BB962C8B-B14F-4D97-AF65-F5344CB8AC3E}">
        <p14:creationId xmlns:p14="http://schemas.microsoft.com/office/powerpoint/2010/main" val="3474342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solidFill>
            <a:schemeClr val="accent1">
              <a:lumMod val="60000"/>
              <a:lumOff val="40000"/>
            </a:schemeClr>
          </a:solidFill>
          <a:ln>
            <a:solidFill>
              <a:srgbClr val="0070C0"/>
            </a:solidFill>
          </a:ln>
          <a:scene3d>
            <a:camera prst="orthographicFront"/>
            <a:lightRig rig="threePt" dir="t"/>
          </a:scene3d>
          <a:sp3d>
            <a:bevelT w="165100" prst="coolSlant"/>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21" name="Grupo 20"/>
          <p:cNvGrpSpPr/>
          <p:nvPr/>
        </p:nvGrpSpPr>
        <p:grpSpPr>
          <a:xfrm>
            <a:off x="701965" y="932873"/>
            <a:ext cx="3260436" cy="1376218"/>
            <a:chOff x="701963" y="932873"/>
            <a:chExt cx="3408219" cy="1376218"/>
          </a:xfrm>
        </p:grpSpPr>
        <p:sp>
          <p:nvSpPr>
            <p:cNvPr id="6" name="Pentágono 5">
              <a:hlinkClick r:id="rId4" action="ppaction://hlinksldjump"/>
            </p:cNvPr>
            <p:cNvSpPr/>
            <p:nvPr/>
          </p:nvSpPr>
          <p:spPr>
            <a:xfrm>
              <a:off x="701963" y="1302327"/>
              <a:ext cx="2438400" cy="1006764"/>
            </a:xfrm>
            <a:prstGeom prst="homePlat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1.993:                      150 ANIVERSARIO</a:t>
              </a:r>
              <a:endParaRPr lang="es-ES_tradnl" dirty="0">
                <a:solidFill>
                  <a:schemeClr val="tx1"/>
                </a:solidFill>
              </a:endParaRPr>
            </a:p>
          </p:txBody>
        </p:sp>
        <p:sp>
          <p:nvSpPr>
            <p:cNvPr id="15" name="Flecha curvada hacia abajo 14"/>
            <p:cNvSpPr/>
            <p:nvPr/>
          </p:nvSpPr>
          <p:spPr>
            <a:xfrm>
              <a:off x="2826327"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spTree>
    <p:extLst>
      <p:ext uri="{BB962C8B-B14F-4D97-AF65-F5344CB8AC3E}">
        <p14:creationId xmlns:p14="http://schemas.microsoft.com/office/powerpoint/2010/main" val="131478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solidFill>
              <a:schemeClr val="accent6"/>
            </a:solidFill>
          </a:ln>
          <a:scene3d>
            <a:camera prst="orthographicFront"/>
            <a:lightRig rig="threePt" dir="t"/>
          </a:scene3d>
          <a:sp3d>
            <a:bevelT w="114300" prst="artDeco"/>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sp>
        <p:nvSpPr>
          <p:cNvPr id="14" name="Pentágono 13">
            <a:hlinkClick r:id="rId4" action="ppaction://hlinksldjump"/>
          </p:cNvPr>
          <p:cNvSpPr/>
          <p:nvPr/>
        </p:nvSpPr>
        <p:spPr>
          <a:xfrm>
            <a:off x="7841672" y="4893240"/>
            <a:ext cx="2438400" cy="1006764"/>
          </a:xfrm>
          <a:prstGeom prst="homePlat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solidFill>
              <a:srgbClr val="FF000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2.023:                       27 FEBRERO INAUGURACIÓN</a:t>
            </a:r>
            <a:endParaRPr lang="es-ES_tradnl" dirty="0">
              <a:solidFill>
                <a:schemeClr val="tx1"/>
              </a:solidFill>
            </a:endParaRPr>
          </a:p>
        </p:txBody>
      </p:sp>
      <p:grpSp>
        <p:nvGrpSpPr>
          <p:cNvPr id="3" name="Grupo 2"/>
          <p:cNvGrpSpPr/>
          <p:nvPr/>
        </p:nvGrpSpPr>
        <p:grpSpPr>
          <a:xfrm>
            <a:off x="701965" y="932873"/>
            <a:ext cx="3260436" cy="1376218"/>
            <a:chOff x="701965" y="932873"/>
            <a:chExt cx="3260436" cy="1376218"/>
          </a:xfrm>
        </p:grpSpPr>
        <p:sp>
          <p:nvSpPr>
            <p:cNvPr id="6" name="Pentágono 5">
              <a:hlinkClick r:id="rId5" action="ppaction://hlinksldjump"/>
            </p:cNvPr>
            <p:cNvSpPr/>
            <p:nvPr/>
          </p:nvSpPr>
          <p:spPr>
            <a:xfrm>
              <a:off x="701965" y="1302327"/>
              <a:ext cx="2332669"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2.014:                      PEDIMOS OPINIÓN</a:t>
              </a:r>
              <a:endParaRPr lang="es-ES_tradnl" dirty="0">
                <a:solidFill>
                  <a:schemeClr val="tx1"/>
                </a:solidFill>
              </a:endParaRPr>
            </a:p>
          </p:txBody>
        </p:sp>
        <p:sp>
          <p:nvSpPr>
            <p:cNvPr id="15" name="Flecha curvada hacia abajo 14"/>
            <p:cNvSpPr/>
            <p:nvPr/>
          </p:nvSpPr>
          <p:spPr>
            <a:xfrm>
              <a:off x="2734215" y="932873"/>
              <a:ext cx="1228186"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5" name="Grupo 34"/>
          <p:cNvGrpSpPr/>
          <p:nvPr/>
        </p:nvGrpSpPr>
        <p:grpSpPr>
          <a:xfrm>
            <a:off x="4110182" y="4488804"/>
            <a:ext cx="3694100" cy="1411200"/>
            <a:chOff x="4110182" y="4488804"/>
            <a:chExt cx="3694100" cy="1411200"/>
          </a:xfrm>
        </p:grpSpPr>
        <p:sp>
          <p:nvSpPr>
            <p:cNvPr id="13" name="Pentágono 12">
              <a:hlinkClick r:id="rId6" action="ppaction://hlinksldjump"/>
            </p:cNvPr>
            <p:cNvSpPr/>
            <p:nvPr/>
          </p:nvSpPr>
          <p:spPr>
            <a:xfrm>
              <a:off x="4110182" y="4893240"/>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b="100000"/>
              </a:path>
              <a:tileRect t="-100000" r="-100000"/>
            </a:gradFill>
            <a:ln>
              <a:solidFill>
                <a:srgbClr val="00B05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2.019:                      </a:t>
              </a:r>
              <a:r>
                <a:rPr lang="es-ES" dirty="0" smtClean="0">
                  <a:solidFill>
                    <a:srgbClr val="FF0000"/>
                  </a:solidFill>
                </a:rPr>
                <a:t>ELECCIONES</a:t>
              </a:r>
              <a:endParaRPr lang="es-ES_tradnl" dirty="0">
                <a:solidFill>
                  <a:srgbClr val="FF0000"/>
                </a:solidFill>
              </a:endParaRPr>
            </a:p>
          </p:txBody>
        </p:sp>
        <p:sp>
          <p:nvSpPr>
            <p:cNvPr id="18" name="Flecha curvada hacia abajo 17"/>
            <p:cNvSpPr/>
            <p:nvPr/>
          </p:nvSpPr>
          <p:spPr>
            <a:xfrm>
              <a:off x="6391563" y="4488804"/>
              <a:ext cx="1412719" cy="36945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31" name="Grupo 30"/>
          <p:cNvGrpSpPr/>
          <p:nvPr/>
        </p:nvGrpSpPr>
        <p:grpSpPr>
          <a:xfrm>
            <a:off x="190231" y="3205017"/>
            <a:ext cx="2950132" cy="2358841"/>
            <a:chOff x="190231" y="3205017"/>
            <a:chExt cx="2950132" cy="2358841"/>
          </a:xfrm>
        </p:grpSpPr>
        <p:sp>
          <p:nvSpPr>
            <p:cNvPr id="11" name="Pentágono 10">
              <a:hlinkClick r:id="rId7" action="ppaction://hlinksldjump"/>
            </p:cNvPr>
            <p:cNvSpPr/>
            <p:nvPr/>
          </p:nvSpPr>
          <p:spPr>
            <a:xfrm flipH="1">
              <a:off x="716263"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2700000" scaled="1"/>
              <a:tileRect/>
            </a:gradFill>
            <a:ln>
              <a:solidFill>
                <a:srgbClr val="00B05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2.016:                     EXILIO</a:t>
              </a:r>
              <a:endParaRPr lang="es-ES_tradnl" dirty="0">
                <a:solidFill>
                  <a:srgbClr val="FF0000"/>
                </a:solidFill>
              </a:endParaRPr>
            </a:p>
          </p:txBody>
        </p:sp>
        <p:sp>
          <p:nvSpPr>
            <p:cNvPr id="20" name="Flecha curvada hacia la derecha 19"/>
            <p:cNvSpPr/>
            <p:nvPr/>
          </p:nvSpPr>
          <p:spPr>
            <a:xfrm>
              <a:off x="190231" y="3583709"/>
              <a:ext cx="511732" cy="1980149"/>
            </a:xfrm>
            <a:prstGeom prst="curved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1" name="Grupo 20"/>
          <p:cNvGrpSpPr/>
          <p:nvPr/>
        </p:nvGrpSpPr>
        <p:grpSpPr>
          <a:xfrm>
            <a:off x="4124479" y="932873"/>
            <a:ext cx="3550939" cy="1342146"/>
            <a:chOff x="4124479" y="932873"/>
            <a:chExt cx="3550939" cy="1342146"/>
          </a:xfrm>
        </p:grpSpPr>
        <p:sp>
          <p:nvSpPr>
            <p:cNvPr id="8" name="Pentágono 7">
              <a:hlinkClick r:id="rId8" action="ppaction://hlinksldjump"/>
            </p:cNvPr>
            <p:cNvSpPr/>
            <p:nvPr/>
          </p:nvSpPr>
          <p:spPr>
            <a:xfrm>
              <a:off x="4124479"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 MAYO 2.014:                      </a:t>
              </a:r>
              <a:r>
                <a:rPr lang="es-ES" dirty="0" smtClean="0">
                  <a:solidFill>
                    <a:srgbClr val="FF0000"/>
                  </a:solidFill>
                </a:rPr>
                <a:t>3</a:t>
              </a:r>
              <a:r>
                <a:rPr lang="es-ES" u="sng" baseline="30000" dirty="0" smtClean="0">
                  <a:solidFill>
                    <a:srgbClr val="FF0000"/>
                  </a:solidFill>
                </a:rPr>
                <a:t>er</a:t>
              </a:r>
              <a:r>
                <a:rPr lang="es-ES" dirty="0" smtClean="0">
                  <a:solidFill>
                    <a:srgbClr val="FF0000"/>
                  </a:solidFill>
                </a:rPr>
                <a:t> ANUNCIO REHABILITACIÓN</a:t>
              </a:r>
              <a:endParaRPr lang="es-ES_tradnl" dirty="0">
                <a:solidFill>
                  <a:srgbClr val="FF0000"/>
                </a:solidFill>
              </a:endParaRPr>
            </a:p>
          </p:txBody>
        </p:sp>
        <p:sp>
          <p:nvSpPr>
            <p:cNvPr id="16" name="Flecha curvada hacia abajo 15"/>
            <p:cNvSpPr/>
            <p:nvPr/>
          </p:nvSpPr>
          <p:spPr>
            <a:xfrm>
              <a:off x="6391563" y="932873"/>
              <a:ext cx="1283855" cy="369454"/>
            </a:xfrm>
            <a:prstGeom prst="curved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2" name="Grupo 21"/>
          <p:cNvGrpSpPr/>
          <p:nvPr/>
        </p:nvGrpSpPr>
        <p:grpSpPr>
          <a:xfrm>
            <a:off x="7860146" y="1268255"/>
            <a:ext cx="3153771" cy="2523818"/>
            <a:chOff x="7860146" y="1268255"/>
            <a:chExt cx="3153771" cy="2523818"/>
          </a:xfrm>
        </p:grpSpPr>
        <p:sp>
          <p:nvSpPr>
            <p:cNvPr id="19" name="Flecha curvada hacia la izquierda 18"/>
            <p:cNvSpPr/>
            <p:nvPr/>
          </p:nvSpPr>
          <p:spPr>
            <a:xfrm>
              <a:off x="10432027" y="1771637"/>
              <a:ext cx="581890" cy="2020436"/>
            </a:xfrm>
            <a:prstGeom prst="curvedLef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9" action="ppaction://hlinksldjump"/>
            </p:cNvPr>
            <p:cNvSpPr/>
            <p:nvPr/>
          </p:nvSpPr>
          <p:spPr>
            <a:xfrm>
              <a:off x="7860146" y="1268255"/>
              <a:ext cx="2438400" cy="1006764"/>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r="100000" b="100000"/>
              </a:path>
              <a:tileRect l="-100000" t="-100000"/>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CAMBIOS DE OPINIÓN</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10" action="ppaction://hlinksldjump"/>
            </p:cNvPr>
            <p:cNvSpPr/>
            <p:nvPr/>
          </p:nvSpPr>
          <p:spPr>
            <a:xfrm flipH="1">
              <a:off x="784167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8100000" scaled="1"/>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2.015:                      </a:t>
              </a:r>
              <a:r>
                <a:rPr lang="es-ES" dirty="0" smtClean="0">
                  <a:solidFill>
                    <a:srgbClr val="FF0000"/>
                  </a:solidFill>
                </a:rPr>
                <a:t>ELECCIONES</a:t>
              </a:r>
              <a:endParaRPr lang="es-ES_tradnl" dirty="0">
                <a:solidFill>
                  <a:srgbClr val="FF0000"/>
                </a:solidFill>
              </a:endParaRPr>
            </a:p>
          </p:txBody>
        </p:sp>
        <p:sp>
          <p:nvSpPr>
            <p:cNvPr id="27" name="Flecha izquierda 26"/>
            <p:cNvSpPr/>
            <p:nvPr/>
          </p:nvSpPr>
          <p:spPr>
            <a:xfrm>
              <a:off x="6770254" y="3583709"/>
              <a:ext cx="905163"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0" name="Grupo 29"/>
          <p:cNvGrpSpPr/>
          <p:nvPr/>
        </p:nvGrpSpPr>
        <p:grpSpPr>
          <a:xfrm>
            <a:off x="3232727" y="3205017"/>
            <a:ext cx="3301555" cy="974401"/>
            <a:chOff x="3232727" y="3205017"/>
            <a:chExt cx="3301555" cy="974401"/>
          </a:xfrm>
        </p:grpSpPr>
        <p:sp>
          <p:nvSpPr>
            <p:cNvPr id="10" name="Pentágono 9">
              <a:hlinkClick r:id="rId11" action="ppaction://hlinksldjump"/>
            </p:cNvPr>
            <p:cNvSpPr/>
            <p:nvPr/>
          </p:nvSpPr>
          <p:spPr>
            <a:xfrm flipH="1">
              <a:off x="4110182" y="3205017"/>
              <a:ext cx="2424100" cy="974401"/>
            </a:xfrm>
            <a:prstGeom prst="homePlate">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50000" t="50000" r="50000" b="50000"/>
              </a:path>
              <a:tileRect/>
            </a:gradFill>
            <a:ln>
              <a:solidFill>
                <a:schemeClr val="accent6"/>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30 DE JUNIO DE 2.015</a:t>
              </a:r>
            </a:p>
            <a:p>
              <a:pPr algn="ctr"/>
              <a:r>
                <a:rPr lang="es-ES" dirty="0" smtClean="0">
                  <a:solidFill>
                    <a:schemeClr val="tx1"/>
                  </a:solidFill>
                </a:rPr>
                <a:t>CIUDADANÍA</a:t>
              </a:r>
              <a:endParaRPr lang="es-ES_tradnl" dirty="0">
                <a:solidFill>
                  <a:schemeClr val="tx1"/>
                </a:solidFill>
              </a:endParaRPr>
            </a:p>
          </p:txBody>
        </p:sp>
        <p:sp>
          <p:nvSpPr>
            <p:cNvPr id="29" name="Flecha izquierda 28"/>
            <p:cNvSpPr/>
            <p:nvPr/>
          </p:nvSpPr>
          <p:spPr>
            <a:xfrm>
              <a:off x="3232727" y="3583709"/>
              <a:ext cx="729674" cy="242436"/>
            </a:xfrm>
            <a:prstGeom prst="lef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3" name="Grupo 32"/>
          <p:cNvGrpSpPr/>
          <p:nvPr/>
        </p:nvGrpSpPr>
        <p:grpSpPr>
          <a:xfrm>
            <a:off x="794327" y="4488804"/>
            <a:ext cx="3302000" cy="1411200"/>
            <a:chOff x="794327" y="4488804"/>
            <a:chExt cx="3302000" cy="1411200"/>
          </a:xfrm>
        </p:grpSpPr>
        <p:sp>
          <p:nvSpPr>
            <p:cNvPr id="17" name="Flecha curvada hacia abajo 16"/>
            <p:cNvSpPr/>
            <p:nvPr/>
          </p:nvSpPr>
          <p:spPr>
            <a:xfrm>
              <a:off x="2812472" y="4488804"/>
              <a:ext cx="1283855" cy="369454"/>
            </a:xfrm>
            <a:prstGeom prst="curved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2" name="Pentágono 31"/>
            <p:cNvSpPr/>
            <p:nvPr/>
          </p:nvSpPr>
          <p:spPr>
            <a:xfrm>
              <a:off x="794327" y="4893240"/>
              <a:ext cx="2438400" cy="1006764"/>
            </a:xfrm>
            <a:prstGeom prst="homePlate">
              <a:avLst/>
            </a:prstGeom>
            <a:solidFill>
              <a:schemeClr val="accent6">
                <a:lumMod val="40000"/>
                <a:lumOff val="60000"/>
              </a:schemeClr>
            </a:solidFill>
            <a:ln>
              <a:solidFill>
                <a:srgbClr val="00B05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2.019:                         2 DE MAYO, VALLADO</a:t>
              </a:r>
              <a:endParaRPr lang="es-ES_tradnl" dirty="0">
                <a:solidFill>
                  <a:schemeClr val="tx1"/>
                </a:solidFill>
              </a:endParaRPr>
            </a:p>
          </p:txBody>
        </p:sp>
      </p:grpSp>
    </p:spTree>
    <p:extLst>
      <p:ext uri="{BB962C8B-B14F-4D97-AF65-F5344CB8AC3E}">
        <p14:creationId xmlns:p14="http://schemas.microsoft.com/office/powerpoint/2010/main" val="402369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054" y="6366298"/>
            <a:ext cx="2576945" cy="491701"/>
          </a:xfrm>
          <a:prstGeom prst="rect">
            <a:avLst/>
          </a:prstGeom>
        </p:spPr>
      </p:pic>
      <p:pic>
        <p:nvPicPr>
          <p:cNvPr id="5" name="reforma_ies_sagasta_30sg_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0"/>
            <a:ext cx="6858000" cy="6858000"/>
          </a:xfrm>
          <a:prstGeom prst="rect">
            <a:avLst/>
          </a:prstGeom>
        </p:spPr>
      </p:pic>
    </p:spTree>
    <p:extLst>
      <p:ext uri="{BB962C8B-B14F-4D97-AF65-F5344CB8AC3E}">
        <p14:creationId xmlns:p14="http://schemas.microsoft.com/office/powerpoint/2010/main" val="3222750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33000">
        <p15:prstTrans prst="curtains"/>
      </p:transition>
    </mc:Choice>
    <mc:Fallback xmlns="">
      <p:transition spd="slow"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4364" y="6390971"/>
            <a:ext cx="2447636" cy="46702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09" y="1"/>
            <a:ext cx="9143999" cy="6857999"/>
          </a:xfrm>
          <a:prstGeom prst="rect">
            <a:avLst/>
          </a:prstGeom>
        </p:spPr>
      </p:pic>
    </p:spTree>
    <p:extLst>
      <p:ext uri="{BB962C8B-B14F-4D97-AF65-F5344CB8AC3E}">
        <p14:creationId xmlns:p14="http://schemas.microsoft.com/office/powerpoint/2010/main" val="22224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1" y="0"/>
            <a:ext cx="9143999" cy="6857999"/>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5592" y="246785"/>
            <a:ext cx="5803900" cy="4352924"/>
          </a:xfrm>
          <a:prstGeom prst="rect">
            <a:avLst/>
          </a:prstGeom>
        </p:spPr>
      </p:pic>
    </p:spTree>
    <p:extLst>
      <p:ext uri="{BB962C8B-B14F-4D97-AF65-F5344CB8AC3E}">
        <p14:creationId xmlns:p14="http://schemas.microsoft.com/office/powerpoint/2010/main" val="144265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918"/>
            <a:ext cx="12181282" cy="5394737"/>
          </a:xfrm>
          <a:prstGeom prst="rect">
            <a:avLst/>
          </a:prstGeom>
        </p:spPr>
      </p:pic>
    </p:spTree>
    <p:extLst>
      <p:ext uri="{BB962C8B-B14F-4D97-AF65-F5344CB8AC3E}">
        <p14:creationId xmlns:p14="http://schemas.microsoft.com/office/powerpoint/2010/main" val="2843264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588" y="6280728"/>
            <a:ext cx="3025412" cy="577272"/>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3" cy="6858001"/>
          </a:xfrm>
          <a:prstGeom prst="rect">
            <a:avLst/>
          </a:prstGeom>
        </p:spPr>
      </p:pic>
    </p:spTree>
    <p:extLst>
      <p:ext uri="{BB962C8B-B14F-4D97-AF65-F5344CB8AC3E}">
        <p14:creationId xmlns:p14="http://schemas.microsoft.com/office/powerpoint/2010/main" val="3799911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2" y="112633"/>
            <a:ext cx="2411160" cy="460068"/>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412" y="0"/>
            <a:ext cx="9172875" cy="6879657"/>
          </a:xfrm>
          <a:prstGeom prst="rect">
            <a:avLst/>
          </a:prstGeom>
        </p:spPr>
      </p:pic>
    </p:spTree>
    <p:extLst>
      <p:ext uri="{BB962C8B-B14F-4D97-AF65-F5344CB8AC3E}">
        <p14:creationId xmlns:p14="http://schemas.microsoft.com/office/powerpoint/2010/main" val="1659741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0626" y="6292946"/>
            <a:ext cx="2961373" cy="56505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20" y="0"/>
            <a:ext cx="9144000" cy="685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2207"/>
            <a:ext cx="12191999" cy="5920740"/>
          </a:xfrm>
          <a:prstGeom prst="rect">
            <a:avLst/>
          </a:prstGeom>
        </p:spPr>
      </p:pic>
    </p:spTree>
    <p:extLst>
      <p:ext uri="{BB962C8B-B14F-4D97-AF65-F5344CB8AC3E}">
        <p14:creationId xmlns:p14="http://schemas.microsoft.com/office/powerpoint/2010/main" val="35668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a:p>
        </p:txBody>
      </p:sp>
      <p:sp>
        <p:nvSpPr>
          <p:cNvPr id="3" name="Subtítulo 2"/>
          <p:cNvSpPr>
            <a:spLocks noGrp="1"/>
          </p:cNvSpPr>
          <p:nvPr>
            <p:ph type="subTitle" idx="1"/>
          </p:nvPr>
        </p:nvSpPr>
        <p:spPr/>
        <p:txBody>
          <a:bodyPr/>
          <a:lstStyle/>
          <a:p>
            <a:endParaRPr lang="es-ES_tradnl"/>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7910" y="6446982"/>
            <a:ext cx="2154090" cy="411017"/>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1" y="-40148"/>
            <a:ext cx="10073193" cy="6295746"/>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2" y="-70739"/>
            <a:ext cx="10073193" cy="6789016"/>
          </a:xfrm>
          <a:prstGeom prst="rect">
            <a:avLst/>
          </a:prstGeom>
        </p:spPr>
      </p:pic>
    </p:spTree>
    <p:extLst>
      <p:ext uri="{BB962C8B-B14F-4D97-AF65-F5344CB8AC3E}">
        <p14:creationId xmlns:p14="http://schemas.microsoft.com/office/powerpoint/2010/main" val="129704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094" y="6275672"/>
            <a:ext cx="3051905" cy="582327"/>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52"/>
            <a:ext cx="9129799" cy="684734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075"/>
            <a:ext cx="9170764" cy="6878073"/>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83" y="-20077"/>
            <a:ext cx="9143998" cy="6857999"/>
          </a:xfrm>
          <a:prstGeom prst="rect">
            <a:avLst/>
          </a:prstGeom>
        </p:spPr>
      </p:pic>
    </p:spTree>
    <p:extLst>
      <p:ext uri="{BB962C8B-B14F-4D97-AF65-F5344CB8AC3E}">
        <p14:creationId xmlns:p14="http://schemas.microsoft.com/office/powerpoint/2010/main" val="30310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140836"/>
            <a:ext cx="4682837" cy="494001"/>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solidFill>
              <a:srgbClr val="FF0000"/>
            </a:solidFill>
          </a:ln>
        </p:spPr>
        <p:txBody>
          <a:bodyPr>
            <a:normAutofit/>
          </a:bodyPr>
          <a:lstStyle/>
          <a:p>
            <a:r>
              <a:rPr lang="es-ES" sz="2400" dirty="0" smtClean="0"/>
              <a:t>1994: sustitución ventanas claustros</a:t>
            </a:r>
            <a:endParaRPr lang="es-ES_tradnl" sz="2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98" y="2041730"/>
            <a:ext cx="4657304" cy="3195405"/>
          </a:xfrm>
          <a:prstGeom prst="rect">
            <a:avLst/>
          </a:prstGeom>
        </p:spPr>
      </p:pic>
      <p:grpSp>
        <p:nvGrpSpPr>
          <p:cNvPr id="12" name="Grupo 11"/>
          <p:cNvGrpSpPr/>
          <p:nvPr/>
        </p:nvGrpSpPr>
        <p:grpSpPr>
          <a:xfrm>
            <a:off x="4992419" y="69418"/>
            <a:ext cx="7017645" cy="5933270"/>
            <a:chOff x="4992419" y="69418"/>
            <a:chExt cx="7017645" cy="5933270"/>
          </a:xfrm>
        </p:grpSpPr>
        <p:sp>
          <p:nvSpPr>
            <p:cNvPr id="6" name="Título 1"/>
            <p:cNvSpPr txBox="1">
              <a:spLocks/>
            </p:cNvSpPr>
            <p:nvPr/>
          </p:nvSpPr>
          <p:spPr>
            <a:xfrm>
              <a:off x="5066143" y="69418"/>
              <a:ext cx="4682837" cy="494001"/>
            </a:xfrm>
            <a:prstGeom prst="rect">
              <a:avLst/>
            </a:prstGeom>
            <a:solidFill>
              <a:schemeClr val="accent1">
                <a:lumMod val="40000"/>
                <a:lumOff val="60000"/>
              </a:schemeClr>
            </a:solidFill>
            <a:ln>
              <a:solidFill>
                <a:srgbClr val="002060"/>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smtClean="0"/>
                <a:t>1997: sustitución de los tejados</a:t>
              </a:r>
              <a:endParaRPr lang="es-ES_tradnl" sz="2400" dirty="0"/>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419" y="766995"/>
              <a:ext cx="3444442" cy="2298264"/>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0773" y="766995"/>
              <a:ext cx="3489291" cy="2298264"/>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2419" y="3639434"/>
              <a:ext cx="3444442" cy="2363254"/>
            </a:xfrm>
            <a:prstGeom prst="rect">
              <a:avLst/>
            </a:prstGeom>
          </p:spPr>
        </p:pic>
      </p:gr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2206" y="3639433"/>
            <a:ext cx="3393541" cy="2363255"/>
          </a:xfrm>
          <a:prstGeom prst="rect">
            <a:avLst/>
          </a:prstGeom>
        </p:spPr>
      </p:pic>
    </p:spTree>
    <p:extLst>
      <p:ext uri="{BB962C8B-B14F-4D97-AF65-F5344CB8AC3E}">
        <p14:creationId xmlns:p14="http://schemas.microsoft.com/office/powerpoint/2010/main" val="218427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138638"/>
            <a:ext cx="9160591" cy="653001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4900" y="699943"/>
            <a:ext cx="3467100" cy="5162550"/>
          </a:xfrm>
          <a:prstGeom prst="rect">
            <a:avLst/>
          </a:prstGeom>
        </p:spPr>
      </p:pic>
    </p:spTree>
    <p:extLst>
      <p:ext uri="{BB962C8B-B14F-4D97-AF65-F5344CB8AC3E}">
        <p14:creationId xmlns:p14="http://schemas.microsoft.com/office/powerpoint/2010/main" val="3656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6276417"/>
            <a:ext cx="3048000" cy="58158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430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0167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094" y="6275672"/>
            <a:ext cx="3051905" cy="582327"/>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3997" cy="6857999"/>
          </a:xfrm>
          <a:prstGeom prst="rect">
            <a:avLst/>
          </a:prstGeom>
        </p:spPr>
      </p:pic>
    </p:spTree>
    <p:extLst>
      <p:ext uri="{BB962C8B-B14F-4D97-AF65-F5344CB8AC3E}">
        <p14:creationId xmlns:p14="http://schemas.microsoft.com/office/powerpoint/2010/main" val="2192601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5385" y="857250"/>
            <a:ext cx="6858000" cy="5143500"/>
          </a:xfrm>
          <a:prstGeom prst="rect">
            <a:avLst/>
          </a:prstGeom>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409739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0" y="6494510"/>
            <a:ext cx="1905000" cy="363489"/>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86250" y="857250"/>
            <a:ext cx="6858000" cy="51435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7250" y="857249"/>
            <a:ext cx="6858000" cy="5143500"/>
          </a:xfrm>
          <a:prstGeom prst="rect">
            <a:avLst/>
          </a:prstGeom>
        </p:spPr>
      </p:pic>
    </p:spTree>
    <p:extLst>
      <p:ext uri="{BB962C8B-B14F-4D97-AF65-F5344CB8AC3E}">
        <p14:creationId xmlns:p14="http://schemas.microsoft.com/office/powerpoint/2010/main" val="1506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90473" cy="684680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0473" y="572655"/>
            <a:ext cx="7603813" cy="5098011"/>
          </a:xfrm>
          <a:prstGeom prst="rect">
            <a:avLst/>
          </a:prstGeom>
        </p:spPr>
      </p:pic>
    </p:spTree>
    <p:extLst>
      <p:ext uri="{BB962C8B-B14F-4D97-AF65-F5344CB8AC3E}">
        <p14:creationId xmlns:p14="http://schemas.microsoft.com/office/powerpoint/2010/main" val="4194377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0" y="0"/>
            <a:ext cx="9144000" cy="6858000"/>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0" y="0"/>
            <a:ext cx="9144000" cy="6858000"/>
          </a:xfrm>
          <a:prstGeom prst="rect">
            <a:avLst/>
          </a:prstGeom>
        </p:spPr>
      </p:pic>
    </p:spTree>
    <p:extLst>
      <p:ext uri="{BB962C8B-B14F-4D97-AF65-F5344CB8AC3E}">
        <p14:creationId xmlns:p14="http://schemas.microsoft.com/office/powerpoint/2010/main" val="317451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7672" y="6357257"/>
            <a:ext cx="2624328" cy="50074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350829" cy="620022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977"/>
            <a:ext cx="9430551" cy="6907975"/>
          </a:xfrm>
          <a:prstGeom prst="rect">
            <a:avLst/>
          </a:prstGeom>
        </p:spPr>
      </p:pic>
    </p:spTree>
    <p:extLst>
      <p:ext uri="{BB962C8B-B14F-4D97-AF65-F5344CB8AC3E}">
        <p14:creationId xmlns:p14="http://schemas.microsoft.com/office/powerpoint/2010/main" val="291098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 y="275880"/>
            <a:ext cx="11685449" cy="5689492"/>
          </a:xfrm>
          <a:prstGeom prst="rect">
            <a:avLst/>
          </a:prstGeom>
        </p:spPr>
      </p:pic>
    </p:spTree>
    <p:extLst>
      <p:ext uri="{BB962C8B-B14F-4D97-AF65-F5344CB8AC3E}">
        <p14:creationId xmlns:p14="http://schemas.microsoft.com/office/powerpoint/2010/main" val="3307488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solidFill>
            <a:schemeClr val="accent1">
              <a:lumMod val="60000"/>
              <a:lumOff val="40000"/>
            </a:schemeClr>
          </a:solidFill>
          <a:ln>
            <a:solidFill>
              <a:srgbClr val="0070C0"/>
            </a:solidFill>
          </a:ln>
          <a:scene3d>
            <a:camera prst="orthographicFront"/>
            <a:lightRig rig="threePt" dir="t"/>
          </a:scene3d>
          <a:sp3d>
            <a:bevelT w="165100" prst="coolSlant"/>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21" name="Grupo 20"/>
          <p:cNvGrpSpPr/>
          <p:nvPr/>
        </p:nvGrpSpPr>
        <p:grpSpPr>
          <a:xfrm>
            <a:off x="701965" y="932873"/>
            <a:ext cx="3260436" cy="1376218"/>
            <a:chOff x="701963" y="932873"/>
            <a:chExt cx="3408219" cy="1376218"/>
          </a:xfrm>
        </p:grpSpPr>
        <p:sp>
          <p:nvSpPr>
            <p:cNvPr id="6" name="Pentágono 5">
              <a:hlinkClick r:id="rId4" action="ppaction://hlinksldjump"/>
            </p:cNvPr>
            <p:cNvSpPr/>
            <p:nvPr/>
          </p:nvSpPr>
          <p:spPr>
            <a:xfrm>
              <a:off x="701963" y="1302327"/>
              <a:ext cx="2438400" cy="1006764"/>
            </a:xfrm>
            <a:prstGeom prst="homePlat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1.993:                      150 ANIVERSARIO</a:t>
              </a:r>
              <a:endParaRPr lang="es-ES_tradnl" dirty="0">
                <a:solidFill>
                  <a:schemeClr val="tx1"/>
                </a:solidFill>
              </a:endParaRPr>
            </a:p>
          </p:txBody>
        </p:sp>
        <p:sp>
          <p:nvSpPr>
            <p:cNvPr id="15" name="Flecha curvada hacia abajo 14"/>
            <p:cNvSpPr/>
            <p:nvPr/>
          </p:nvSpPr>
          <p:spPr>
            <a:xfrm>
              <a:off x="2826327"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4" name="Grupo 23"/>
          <p:cNvGrpSpPr/>
          <p:nvPr/>
        </p:nvGrpSpPr>
        <p:grpSpPr>
          <a:xfrm>
            <a:off x="4047391" y="932873"/>
            <a:ext cx="3628027" cy="1376218"/>
            <a:chOff x="4047391" y="932873"/>
            <a:chExt cx="3628027" cy="1376218"/>
          </a:xfrm>
        </p:grpSpPr>
        <p:sp>
          <p:nvSpPr>
            <p:cNvPr id="16" name="Flecha curvada hacia abajo 15"/>
            <p:cNvSpPr/>
            <p:nvPr/>
          </p:nvSpPr>
          <p:spPr>
            <a:xfrm>
              <a:off x="6391563"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5" action="ppaction://hlinksldjump"/>
            </p:cNvPr>
            <p:cNvSpPr/>
            <p:nvPr/>
          </p:nvSpPr>
          <p:spPr>
            <a:xfrm>
              <a:off x="4047391" y="1302327"/>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2.000:                      CENTENARIO DEL EDIFICIO</a:t>
              </a:r>
              <a:endParaRPr lang="es-ES_tradnl" dirty="0">
                <a:solidFill>
                  <a:schemeClr val="tx1"/>
                </a:solidFill>
              </a:endParaRPr>
            </a:p>
          </p:txBody>
        </p:sp>
      </p:grpSp>
    </p:spTree>
    <p:extLst>
      <p:ext uri="{BB962C8B-B14F-4D97-AF65-F5344CB8AC3E}">
        <p14:creationId xmlns:p14="http://schemas.microsoft.com/office/powerpoint/2010/main" val="21284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8178" y="6466114"/>
            <a:ext cx="2053821" cy="391885"/>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58400" cy="6639360"/>
          </a:xfrm>
          <a:prstGeom prst="rect">
            <a:avLst/>
          </a:prstGeom>
        </p:spPr>
      </p:pic>
    </p:spTree>
    <p:extLst>
      <p:ext uri="{BB962C8B-B14F-4D97-AF65-F5344CB8AC3E}">
        <p14:creationId xmlns:p14="http://schemas.microsoft.com/office/powerpoint/2010/main" val="17649836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a:stretch>
            <a:fillRect/>
          </a:stretch>
        </p:blipFill>
        <p:spPr>
          <a:xfrm>
            <a:off x="-89822" y="0"/>
            <a:ext cx="11042420" cy="6234476"/>
          </a:xfrm>
          <a:prstGeom prst="rect">
            <a:avLst/>
          </a:prstGeom>
        </p:spPr>
      </p:pic>
    </p:spTree>
    <p:extLst>
      <p:ext uri="{BB962C8B-B14F-4D97-AF65-F5344CB8AC3E}">
        <p14:creationId xmlns:p14="http://schemas.microsoft.com/office/powerpoint/2010/main" val="5539266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457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7" name="Imagen 6"/>
          <p:cNvPicPr>
            <a:picLocks noChangeAspect="1"/>
          </p:cNvPicPr>
          <p:nvPr/>
        </p:nvPicPr>
        <p:blipFill>
          <a:blip r:embed="rId3"/>
          <a:stretch>
            <a:fillRect/>
          </a:stretch>
        </p:blipFill>
        <p:spPr>
          <a:xfrm>
            <a:off x="141514" y="0"/>
            <a:ext cx="8153400" cy="6857657"/>
          </a:xfrm>
          <a:prstGeom prst="rect">
            <a:avLst/>
          </a:prstGeom>
        </p:spPr>
      </p:pic>
    </p:spTree>
    <p:extLst>
      <p:ext uri="{BB962C8B-B14F-4D97-AF65-F5344CB8AC3E}">
        <p14:creationId xmlns:p14="http://schemas.microsoft.com/office/powerpoint/2010/main" val="24217346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49"/>
            <a:ext cx="6858000" cy="51435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88784" cy="6857999"/>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99408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a:p>
        </p:txBody>
      </p:sp>
      <p:sp>
        <p:nvSpPr>
          <p:cNvPr id="3" name="Subtítulo 2"/>
          <p:cNvSpPr>
            <a:spLocks noGrp="1"/>
          </p:cNvSpPr>
          <p:nvPr>
            <p:ph type="subTitle" idx="1"/>
          </p:nvPr>
        </p:nvSpPr>
        <p:spPr/>
        <p:txBody>
          <a:bodyPr/>
          <a:lstStyle/>
          <a:p>
            <a:endParaRPr lang="es-ES_tradnl"/>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73718" y="5950605"/>
            <a:ext cx="1524000" cy="290791"/>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71" y="0"/>
            <a:ext cx="10646229" cy="7984671"/>
          </a:xfrm>
          <a:prstGeom prst="rect">
            <a:avLst/>
          </a:prstGeom>
        </p:spPr>
      </p:pic>
    </p:spTree>
    <p:extLst>
      <p:ext uri="{BB962C8B-B14F-4D97-AF65-F5344CB8AC3E}">
        <p14:creationId xmlns:p14="http://schemas.microsoft.com/office/powerpoint/2010/main" val="22336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1694584"/>
          </a:xfrm>
        </p:spPr>
        <p:txBody>
          <a:bodyPr/>
          <a:lstStyle/>
          <a:p>
            <a:r>
              <a:rPr lang="es-ES" dirty="0" smtClean="0">
                <a:solidFill>
                  <a:srgbClr val="0070C0"/>
                </a:solidFill>
              </a:rPr>
              <a:t>MUCHAS GRACIAS</a:t>
            </a:r>
            <a:endParaRPr lang="es-ES_tradnl" dirty="0">
              <a:solidFill>
                <a:srgbClr val="0070C0"/>
              </a:solidFill>
            </a:endParaRPr>
          </a:p>
        </p:txBody>
      </p:sp>
      <p:sp>
        <p:nvSpPr>
          <p:cNvPr id="3" name="Subtítulo 2"/>
          <p:cNvSpPr>
            <a:spLocks noGrp="1"/>
          </p:cNvSpPr>
          <p:nvPr>
            <p:ph type="subTitle" idx="1"/>
          </p:nvPr>
        </p:nvSpPr>
        <p:spPr>
          <a:xfrm>
            <a:off x="1524000" y="2816947"/>
            <a:ext cx="9144000" cy="452726"/>
          </a:xfrm>
        </p:spPr>
        <p:txBody>
          <a:bodyPr/>
          <a:lstStyle/>
          <a:p>
            <a:r>
              <a:rPr lang="es-ES" dirty="0" smtClean="0">
                <a:solidFill>
                  <a:srgbClr val="0070C0"/>
                </a:solidFill>
              </a:rPr>
              <a:t>Y HASTA HUESCA</a:t>
            </a:r>
            <a:endParaRPr lang="es-ES_tradnl" dirty="0">
              <a:solidFill>
                <a:srgbClr val="0070C0"/>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spTree>
    <p:extLst>
      <p:ext uri="{BB962C8B-B14F-4D97-AF65-F5344CB8AC3E}">
        <p14:creationId xmlns:p14="http://schemas.microsoft.com/office/powerpoint/2010/main" val="3901725645"/>
      </p:ext>
    </p:extLst>
  </p:cSld>
  <p:clrMapOvr>
    <a:masterClrMapping/>
  </p:clrMapOvr>
  <p:transition spd="slow" advClick="0" advTm="474000">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73718" y="5950605"/>
            <a:ext cx="1524000" cy="290791"/>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85" y="-413657"/>
            <a:ext cx="10341429" cy="7756072"/>
          </a:xfrm>
          <a:prstGeom prst="rect">
            <a:avLst/>
          </a:prstGeom>
        </p:spPr>
      </p:pic>
    </p:spTree>
    <p:extLst>
      <p:ext uri="{BB962C8B-B14F-4D97-AF65-F5344CB8AC3E}">
        <p14:creationId xmlns:p14="http://schemas.microsoft.com/office/powerpoint/2010/main" val="3889997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grpSp>
        <p:nvGrpSpPr>
          <p:cNvPr id="13" name="Grupo 12"/>
          <p:cNvGrpSpPr/>
          <p:nvPr/>
        </p:nvGrpSpPr>
        <p:grpSpPr>
          <a:xfrm>
            <a:off x="562147" y="652443"/>
            <a:ext cx="11439141" cy="2718830"/>
            <a:chOff x="562147" y="652443"/>
            <a:chExt cx="11439141" cy="2718830"/>
          </a:xfrm>
        </p:grpSpPr>
        <p:pic>
          <p:nvPicPr>
            <p:cNvPr id="5" name="Imagen 4"/>
            <p:cNvPicPr>
              <a:picLocks noChangeAspect="1"/>
            </p:cNvPicPr>
            <p:nvPr/>
          </p:nvPicPr>
          <p:blipFill>
            <a:blip r:embed="rId3"/>
            <a:stretch>
              <a:fillRect/>
            </a:stretch>
          </p:blipFill>
          <p:spPr>
            <a:xfrm>
              <a:off x="562147" y="652443"/>
              <a:ext cx="3509565" cy="2642594"/>
            </a:xfrm>
            <a:prstGeom prst="rect">
              <a:avLst/>
            </a:prstGeom>
            <a:effectLst>
              <a:softEdge rad="457200"/>
            </a:effectLst>
          </p:spPr>
        </p:pic>
        <p:pic>
          <p:nvPicPr>
            <p:cNvPr id="6" name="Imagen 5"/>
            <p:cNvPicPr>
              <a:picLocks noChangeAspect="1"/>
            </p:cNvPicPr>
            <p:nvPr/>
          </p:nvPicPr>
          <p:blipFill>
            <a:blip r:embed="rId4"/>
            <a:stretch>
              <a:fillRect/>
            </a:stretch>
          </p:blipFill>
          <p:spPr>
            <a:xfrm>
              <a:off x="4499636" y="652443"/>
              <a:ext cx="3699178" cy="2718830"/>
            </a:xfrm>
            <a:prstGeom prst="rect">
              <a:avLst/>
            </a:prstGeom>
            <a:effectLst>
              <a:softEdge rad="444500"/>
            </a:effectLst>
          </p:spPr>
        </p:pic>
        <p:pic>
          <p:nvPicPr>
            <p:cNvPr id="7" name="Imagen 6"/>
            <p:cNvPicPr>
              <a:picLocks noChangeAspect="1"/>
            </p:cNvPicPr>
            <p:nvPr/>
          </p:nvPicPr>
          <p:blipFill>
            <a:blip r:embed="rId5"/>
            <a:stretch>
              <a:fillRect/>
            </a:stretch>
          </p:blipFill>
          <p:spPr>
            <a:xfrm>
              <a:off x="8398179" y="652443"/>
              <a:ext cx="3603109" cy="2718830"/>
            </a:xfrm>
            <a:prstGeom prst="rect">
              <a:avLst/>
            </a:prstGeom>
            <a:effectLst>
              <a:softEdge rad="254000"/>
            </a:effectLst>
          </p:spPr>
        </p:pic>
      </p:grpSp>
      <p:grpSp>
        <p:nvGrpSpPr>
          <p:cNvPr id="14" name="Grupo 13"/>
          <p:cNvGrpSpPr/>
          <p:nvPr/>
        </p:nvGrpSpPr>
        <p:grpSpPr>
          <a:xfrm>
            <a:off x="368361" y="3622130"/>
            <a:ext cx="7684153" cy="2612346"/>
            <a:chOff x="368361" y="3622130"/>
            <a:chExt cx="7684153" cy="2612346"/>
          </a:xfrm>
        </p:grpSpPr>
        <p:pic>
          <p:nvPicPr>
            <p:cNvPr id="8" name="Imagen 7"/>
            <p:cNvPicPr>
              <a:picLocks noChangeAspect="1"/>
            </p:cNvPicPr>
            <p:nvPr/>
          </p:nvPicPr>
          <p:blipFill>
            <a:blip r:embed="rId6"/>
            <a:stretch>
              <a:fillRect/>
            </a:stretch>
          </p:blipFill>
          <p:spPr>
            <a:xfrm>
              <a:off x="368361" y="3622131"/>
              <a:ext cx="3472442" cy="2612345"/>
            </a:xfrm>
            <a:prstGeom prst="rect">
              <a:avLst/>
            </a:prstGeom>
          </p:spPr>
        </p:pic>
        <p:pic>
          <p:nvPicPr>
            <p:cNvPr id="9" name="Imagen 8"/>
            <p:cNvPicPr>
              <a:picLocks noChangeAspect="1"/>
            </p:cNvPicPr>
            <p:nvPr/>
          </p:nvPicPr>
          <p:blipFill>
            <a:blip r:embed="rId7"/>
            <a:stretch>
              <a:fillRect/>
            </a:stretch>
          </p:blipFill>
          <p:spPr>
            <a:xfrm>
              <a:off x="4361157" y="3622130"/>
              <a:ext cx="3691357" cy="2612345"/>
            </a:xfrm>
            <a:prstGeom prst="rect">
              <a:avLst/>
            </a:prstGeom>
          </p:spPr>
        </p:pic>
      </p:grpSp>
      <p:sp>
        <p:nvSpPr>
          <p:cNvPr id="10" name="Título 1"/>
          <p:cNvSpPr>
            <a:spLocks noGrp="1"/>
          </p:cNvSpPr>
          <p:nvPr>
            <p:ph type="ctrTitle"/>
          </p:nvPr>
        </p:nvSpPr>
        <p:spPr>
          <a:xfrm>
            <a:off x="102489" y="85600"/>
            <a:ext cx="6104347" cy="494001"/>
          </a:xfrm>
          <a:solidFill>
            <a:schemeClr val="accent1">
              <a:lumMod val="40000"/>
              <a:lumOff val="60000"/>
            </a:schemeClr>
          </a:solidFill>
          <a:ln>
            <a:solidFill>
              <a:schemeClr val="accent1">
                <a:lumMod val="50000"/>
              </a:schemeClr>
            </a:solidFill>
          </a:ln>
        </p:spPr>
        <p:txBody>
          <a:bodyPr>
            <a:normAutofit fontScale="90000"/>
          </a:bodyPr>
          <a:lstStyle/>
          <a:p>
            <a:r>
              <a:rPr lang="es-ES" sz="2400" dirty="0" smtClean="0"/>
              <a:t>2.000: sustitución gabinetes por armarios (y sótano)</a:t>
            </a:r>
            <a:endParaRPr lang="es-ES_tradnl" sz="2400" dirty="0"/>
          </a:p>
        </p:txBody>
      </p:sp>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2153" y="3622130"/>
            <a:ext cx="3915160" cy="2612345"/>
          </a:xfrm>
          <a:prstGeom prst="rect">
            <a:avLst/>
          </a:prstGeom>
        </p:spPr>
      </p:pic>
    </p:spTree>
    <p:extLst>
      <p:ext uri="{BB962C8B-B14F-4D97-AF65-F5344CB8AC3E}">
        <p14:creationId xmlns:p14="http://schemas.microsoft.com/office/powerpoint/2010/main" val="207868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solidFill>
            <a:schemeClr val="accent1">
              <a:lumMod val="60000"/>
              <a:lumOff val="40000"/>
            </a:schemeClr>
          </a:solidFill>
          <a:ln>
            <a:solidFill>
              <a:srgbClr val="0070C0"/>
            </a:solidFill>
          </a:ln>
          <a:scene3d>
            <a:camera prst="orthographicFront"/>
            <a:lightRig rig="threePt" dir="t"/>
          </a:scene3d>
          <a:sp3d>
            <a:bevelT w="165100" prst="coolSlant"/>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21" name="Grupo 20"/>
          <p:cNvGrpSpPr/>
          <p:nvPr/>
        </p:nvGrpSpPr>
        <p:grpSpPr>
          <a:xfrm>
            <a:off x="701965" y="932873"/>
            <a:ext cx="3260436" cy="1376218"/>
            <a:chOff x="701963" y="932873"/>
            <a:chExt cx="3408219" cy="1376218"/>
          </a:xfrm>
        </p:grpSpPr>
        <p:sp>
          <p:nvSpPr>
            <p:cNvPr id="6" name="Pentágono 5">
              <a:hlinkClick r:id="rId4" action="ppaction://hlinksldjump"/>
            </p:cNvPr>
            <p:cNvSpPr/>
            <p:nvPr/>
          </p:nvSpPr>
          <p:spPr>
            <a:xfrm>
              <a:off x="701963" y="1302327"/>
              <a:ext cx="2438400" cy="1006764"/>
            </a:xfrm>
            <a:prstGeom prst="homePlat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1.993:                      150 ANIVERSARIO</a:t>
              </a:r>
              <a:endParaRPr lang="es-ES_tradnl" dirty="0">
                <a:solidFill>
                  <a:schemeClr val="tx1"/>
                </a:solidFill>
              </a:endParaRPr>
            </a:p>
          </p:txBody>
        </p:sp>
        <p:sp>
          <p:nvSpPr>
            <p:cNvPr id="15" name="Flecha curvada hacia abajo 14"/>
            <p:cNvSpPr/>
            <p:nvPr/>
          </p:nvSpPr>
          <p:spPr>
            <a:xfrm>
              <a:off x="2826327"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6" name="Grupo 25"/>
          <p:cNvGrpSpPr/>
          <p:nvPr/>
        </p:nvGrpSpPr>
        <p:grpSpPr>
          <a:xfrm>
            <a:off x="7827372" y="1267182"/>
            <a:ext cx="3265053" cy="2558963"/>
            <a:chOff x="7827372" y="1267182"/>
            <a:chExt cx="3265053" cy="2558963"/>
          </a:xfrm>
        </p:grpSpPr>
        <p:sp>
          <p:nvSpPr>
            <p:cNvPr id="8" name="Pentágono 7"/>
            <p:cNvSpPr/>
            <p:nvPr/>
          </p:nvSpPr>
          <p:spPr>
            <a:xfrm>
              <a:off x="7827372" y="1267182"/>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2.003:                      </a:t>
              </a:r>
              <a:r>
                <a:rPr lang="es-ES" dirty="0" smtClean="0">
                  <a:solidFill>
                    <a:srgbClr val="FF0000"/>
                  </a:solidFill>
                </a:rPr>
                <a:t>ELECCIONES</a:t>
              </a:r>
              <a:endParaRPr lang="es-ES_tradnl" dirty="0">
                <a:solidFill>
                  <a:srgbClr val="FF0000"/>
                </a:solidFill>
              </a:endParaRPr>
            </a:p>
          </p:txBody>
        </p:sp>
        <p:sp>
          <p:nvSpPr>
            <p:cNvPr id="19" name="Flecha curvada hacia la izquierda 18"/>
            <p:cNvSpPr/>
            <p:nvPr/>
          </p:nvSpPr>
          <p:spPr>
            <a:xfrm>
              <a:off x="10510535" y="1805709"/>
              <a:ext cx="581890" cy="2020436"/>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4" name="Grupo 23"/>
          <p:cNvGrpSpPr/>
          <p:nvPr/>
        </p:nvGrpSpPr>
        <p:grpSpPr>
          <a:xfrm>
            <a:off x="4047391" y="932873"/>
            <a:ext cx="3628027" cy="1376218"/>
            <a:chOff x="4047391" y="932873"/>
            <a:chExt cx="3628027" cy="1376218"/>
          </a:xfrm>
        </p:grpSpPr>
        <p:sp>
          <p:nvSpPr>
            <p:cNvPr id="16" name="Flecha curvada hacia abajo 15"/>
            <p:cNvSpPr/>
            <p:nvPr/>
          </p:nvSpPr>
          <p:spPr>
            <a:xfrm>
              <a:off x="6391563"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5" action="ppaction://hlinksldjump"/>
            </p:cNvPr>
            <p:cNvSpPr/>
            <p:nvPr/>
          </p:nvSpPr>
          <p:spPr>
            <a:xfrm>
              <a:off x="4047391" y="1302327"/>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2.000:                      CENTENARIO DEL EDIFICIO</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6" action="ppaction://hlinksldjump"/>
            </p:cNvPr>
            <p:cNvSpPr/>
            <p:nvPr/>
          </p:nvSpPr>
          <p:spPr>
            <a:xfrm flipH="1">
              <a:off x="7841672"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2.004:                      OTRO DESTINO</a:t>
              </a:r>
              <a:endParaRPr lang="es-ES_tradnl" dirty="0">
                <a:solidFill>
                  <a:schemeClr val="tx1"/>
                </a:solidFill>
              </a:endParaRPr>
            </a:p>
          </p:txBody>
        </p:sp>
        <p:sp>
          <p:nvSpPr>
            <p:cNvPr id="27" name="Flecha izquierda 26"/>
            <p:cNvSpPr/>
            <p:nvPr/>
          </p:nvSpPr>
          <p:spPr>
            <a:xfrm>
              <a:off x="6770254" y="3583709"/>
              <a:ext cx="905163" cy="242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14591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192" y="6234476"/>
            <a:ext cx="3267808" cy="623523"/>
          </a:xfrm>
          <a:prstGeom prst="rect">
            <a:avLst/>
          </a:prstGeom>
        </p:spPr>
      </p:pic>
      <p:sp>
        <p:nvSpPr>
          <p:cNvPr id="5" name="Título 1"/>
          <p:cNvSpPr txBox="1">
            <a:spLocks/>
          </p:cNvSpPr>
          <p:nvPr/>
        </p:nvSpPr>
        <p:spPr>
          <a:xfrm>
            <a:off x="1382649" y="85600"/>
            <a:ext cx="9032275" cy="494001"/>
          </a:xfrm>
          <a:prstGeom prst="rect">
            <a:avLst/>
          </a:prstGeom>
          <a:solidFill>
            <a:schemeClr val="accent1">
              <a:lumMod val="40000"/>
              <a:lumOff val="60000"/>
            </a:schemeClr>
          </a:solidFill>
          <a:ln>
            <a:solidFill>
              <a:schemeClr val="accent1">
                <a:lumMod val="50000"/>
              </a:schemeClr>
            </a:solidFill>
          </a:ln>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dirty="0" smtClean="0"/>
              <a:t>Elecciones 13 de junio de 2.003.            22 de enero de 2.004: posible nuevo destino del edificio</a:t>
            </a:r>
            <a:endParaRPr lang="es-ES_tradnl" sz="2400" dirty="0"/>
          </a:p>
        </p:txBody>
      </p:sp>
      <p:sp>
        <p:nvSpPr>
          <p:cNvPr id="6" name="CuadroTexto 5"/>
          <p:cNvSpPr txBox="1"/>
          <p:nvPr/>
        </p:nvSpPr>
        <p:spPr>
          <a:xfrm>
            <a:off x="628073" y="579601"/>
            <a:ext cx="10760363" cy="6093976"/>
          </a:xfrm>
          <a:prstGeom prst="rect">
            <a:avLst/>
          </a:prstGeom>
          <a:noFill/>
        </p:spPr>
        <p:txBody>
          <a:bodyPr wrap="square" rtlCol="0">
            <a:spAutoFit/>
          </a:bodyPr>
          <a:lstStyle/>
          <a:p>
            <a:r>
              <a:rPr lang="es-ES" sz="2800" dirty="0"/>
              <a:t>Jueves, 22 de enero de </a:t>
            </a:r>
            <a:r>
              <a:rPr lang="es-ES" sz="2800" dirty="0" smtClean="0"/>
              <a:t>2004. </a:t>
            </a:r>
          </a:p>
          <a:p>
            <a:r>
              <a:rPr lang="es-ES" sz="2800" dirty="0" smtClean="0"/>
              <a:t>El </a:t>
            </a:r>
            <a:r>
              <a:rPr lang="es-ES" sz="2800" dirty="0"/>
              <a:t>diario “El Correo” publica una columna con el siguiente título: </a:t>
            </a:r>
            <a:endParaRPr lang="es-ES" sz="2800" dirty="0" smtClean="0"/>
          </a:p>
          <a:p>
            <a:pPr algn="just"/>
            <a:r>
              <a:rPr lang="es-ES" sz="2800" b="1" dirty="0" smtClean="0"/>
              <a:t>El </a:t>
            </a:r>
            <a:r>
              <a:rPr lang="es-ES" sz="2800" b="1" dirty="0"/>
              <a:t>Gobierno analiza las posibilidades administrativas del edificio del IES </a:t>
            </a:r>
            <a:r>
              <a:rPr lang="es-ES" sz="2800" b="1" dirty="0" err="1"/>
              <a:t>Sagasta</a:t>
            </a:r>
            <a:r>
              <a:rPr lang="es-ES" sz="2800" b="1" dirty="0"/>
              <a:t>.</a:t>
            </a:r>
            <a:r>
              <a:rPr lang="es-ES" sz="2800" dirty="0"/>
              <a:t> </a:t>
            </a:r>
            <a:endParaRPr lang="es-ES" sz="2800" dirty="0" smtClean="0"/>
          </a:p>
          <a:p>
            <a:endParaRPr lang="es-ES" dirty="0"/>
          </a:p>
          <a:p>
            <a:pPr algn="just"/>
            <a:r>
              <a:rPr lang="es-ES" sz="2200" dirty="0" smtClean="0"/>
              <a:t>“</a:t>
            </a:r>
            <a:r>
              <a:rPr lang="es-ES" sz="2200" dirty="0"/>
              <a:t>El presidente Sanz avanzó ayer que su Gabinete ha encargado un estudio para conocer las posibilidades administrativas del edificio logroñés que alberga el actual Instituto de Enseñanza Secundaria (IES) Práxedes Mateo </a:t>
            </a:r>
            <a:r>
              <a:rPr lang="es-ES" sz="2200" dirty="0" err="1"/>
              <a:t>Sagasta</a:t>
            </a:r>
            <a:r>
              <a:rPr lang="es-ES" sz="2200" dirty="0"/>
              <a:t>. No se trata de abrir ahora ningún debate sobre el futuro cercano de este edificio, sino que lo que estamos planteando es un análisis y un estudio de las posibilidades para luego estudiarlo a largo plazo, no en esta legislatura”. Precisó que “el Gobierno tiene una visión de futuro y ésta lleva consigo aprovechar los recursos que tiene la propia administración para lo que es su tamaño y mejorar el servicio a los ciudadanos. Por ello, el Ejecutivo regional ha encargado un estudio para conocer las posibilidades que tiene de uso administrativo el edificio porque si el Instituto pudiese ser un edificio administrativo, tendríamos en él un núcleo que permitiría que las sedes administrativas del Gobierno estuviesen muy próximas”.</a:t>
            </a:r>
            <a:endParaRPr lang="es-ES_tradnl" sz="2200" dirty="0"/>
          </a:p>
          <a:p>
            <a:endParaRPr lang="es-ES_tradnl" dirty="0"/>
          </a:p>
        </p:txBody>
      </p:sp>
      <p:sp>
        <p:nvSpPr>
          <p:cNvPr id="2" name="Rectángulo redondeado 1"/>
          <p:cNvSpPr/>
          <p:nvPr/>
        </p:nvSpPr>
        <p:spPr>
          <a:xfrm rot="20622238">
            <a:off x="3607724" y="1770611"/>
            <a:ext cx="2917768" cy="2044931"/>
          </a:xfrm>
          <a:prstGeom prst="roundRect">
            <a:avLst/>
          </a:prstGeom>
          <a:solidFill>
            <a:schemeClr val="accent6">
              <a:lumMod val="40000"/>
              <a:lumOff val="60000"/>
            </a:schemeClr>
          </a:solidFill>
          <a:ln>
            <a:solidFill>
              <a:srgbClr val="00B050"/>
            </a:solidFill>
          </a:ln>
          <a:scene3d>
            <a:camera prst="orthographicFront"/>
            <a:lightRig rig="chilly" dir="t"/>
          </a:scene3d>
          <a:sp3d prstMaterial="matte">
            <a:bevelT h="3683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solidFill>
                  <a:srgbClr val="FF0000"/>
                </a:solidFill>
              </a:rPr>
              <a:t>1ª INTENCIÓN DE CAMBIAR EL DESTINO DEL EDIFICIO</a:t>
            </a:r>
            <a:endParaRPr lang="es-ES_tradnl" sz="2800" dirty="0">
              <a:solidFill>
                <a:srgbClr val="FF0000"/>
              </a:solidFill>
            </a:endParaRPr>
          </a:p>
        </p:txBody>
      </p:sp>
    </p:spTree>
    <p:extLst>
      <p:ext uri="{BB962C8B-B14F-4D97-AF65-F5344CB8AC3E}">
        <p14:creationId xmlns:p14="http://schemas.microsoft.com/office/powerpoint/2010/main" val="25320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6000" b="-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0231" y="184453"/>
            <a:ext cx="3565236" cy="521710"/>
          </a:xfrm>
          <a:solidFill>
            <a:schemeClr val="accent1">
              <a:lumMod val="60000"/>
              <a:lumOff val="40000"/>
            </a:schemeClr>
          </a:solidFill>
          <a:ln>
            <a:solidFill>
              <a:srgbClr val="0070C0"/>
            </a:solidFill>
          </a:ln>
          <a:scene3d>
            <a:camera prst="orthographicFront"/>
            <a:lightRig rig="threePt" dir="t"/>
          </a:scene3d>
          <a:sp3d>
            <a:bevelT w="165100" prst="coolSlant"/>
          </a:sp3d>
        </p:spPr>
        <p:txBody>
          <a:bodyPr>
            <a:normAutofit/>
          </a:bodyPr>
          <a:lstStyle/>
          <a:p>
            <a:r>
              <a:rPr lang="es-ES" sz="2800" dirty="0" smtClean="0"/>
              <a:t>LÍNEA DEL TIEMPO</a:t>
            </a:r>
            <a:endParaRPr lang="es-ES_tradnl"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192" y="6234477"/>
            <a:ext cx="3267808" cy="623523"/>
          </a:xfrm>
          <a:prstGeom prst="rect">
            <a:avLst/>
          </a:prstGeom>
        </p:spPr>
      </p:pic>
      <p:grpSp>
        <p:nvGrpSpPr>
          <p:cNvPr id="21" name="Grupo 20"/>
          <p:cNvGrpSpPr/>
          <p:nvPr/>
        </p:nvGrpSpPr>
        <p:grpSpPr>
          <a:xfrm>
            <a:off x="701965" y="932873"/>
            <a:ext cx="3260436" cy="1376218"/>
            <a:chOff x="701963" y="932873"/>
            <a:chExt cx="3408219" cy="1376218"/>
          </a:xfrm>
        </p:grpSpPr>
        <p:sp>
          <p:nvSpPr>
            <p:cNvPr id="6" name="Pentágono 5">
              <a:hlinkClick r:id="rId4" action="ppaction://hlinksldjump"/>
            </p:cNvPr>
            <p:cNvSpPr/>
            <p:nvPr/>
          </p:nvSpPr>
          <p:spPr>
            <a:xfrm>
              <a:off x="701963" y="1302327"/>
              <a:ext cx="2438400" cy="1006764"/>
            </a:xfrm>
            <a:prstGeom prst="homePlat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1.993:                      150 ANIVERSARIO</a:t>
              </a:r>
              <a:endParaRPr lang="es-ES_tradnl" dirty="0">
                <a:solidFill>
                  <a:schemeClr val="tx1"/>
                </a:solidFill>
              </a:endParaRPr>
            </a:p>
          </p:txBody>
        </p:sp>
        <p:sp>
          <p:nvSpPr>
            <p:cNvPr id="15" name="Flecha curvada hacia abajo 14"/>
            <p:cNvSpPr/>
            <p:nvPr/>
          </p:nvSpPr>
          <p:spPr>
            <a:xfrm>
              <a:off x="2826327"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6" name="Grupo 25"/>
          <p:cNvGrpSpPr/>
          <p:nvPr/>
        </p:nvGrpSpPr>
        <p:grpSpPr>
          <a:xfrm>
            <a:off x="7827372" y="1267182"/>
            <a:ext cx="3265053" cy="2558963"/>
            <a:chOff x="7827372" y="1267182"/>
            <a:chExt cx="3265053" cy="2558963"/>
          </a:xfrm>
        </p:grpSpPr>
        <p:sp>
          <p:nvSpPr>
            <p:cNvPr id="8" name="Pentágono 7"/>
            <p:cNvSpPr/>
            <p:nvPr/>
          </p:nvSpPr>
          <p:spPr>
            <a:xfrm>
              <a:off x="7827372" y="1267182"/>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2.003:                      </a:t>
              </a:r>
              <a:r>
                <a:rPr lang="es-ES" dirty="0" smtClean="0">
                  <a:solidFill>
                    <a:srgbClr val="FF0000"/>
                  </a:solidFill>
                </a:rPr>
                <a:t>ELECCIONES</a:t>
              </a:r>
              <a:endParaRPr lang="es-ES_tradnl" dirty="0">
                <a:solidFill>
                  <a:srgbClr val="FF0000"/>
                </a:solidFill>
              </a:endParaRPr>
            </a:p>
          </p:txBody>
        </p:sp>
        <p:sp>
          <p:nvSpPr>
            <p:cNvPr id="19" name="Flecha curvada hacia la izquierda 18"/>
            <p:cNvSpPr/>
            <p:nvPr/>
          </p:nvSpPr>
          <p:spPr>
            <a:xfrm>
              <a:off x="10510535" y="1805709"/>
              <a:ext cx="581890" cy="2020436"/>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pSp>
      <p:grpSp>
        <p:nvGrpSpPr>
          <p:cNvPr id="24" name="Grupo 23"/>
          <p:cNvGrpSpPr/>
          <p:nvPr/>
        </p:nvGrpSpPr>
        <p:grpSpPr>
          <a:xfrm>
            <a:off x="4047391" y="932873"/>
            <a:ext cx="3628027" cy="1376218"/>
            <a:chOff x="4047391" y="932873"/>
            <a:chExt cx="3628027" cy="1376218"/>
          </a:xfrm>
        </p:grpSpPr>
        <p:sp>
          <p:nvSpPr>
            <p:cNvPr id="16" name="Flecha curvada hacia abajo 15"/>
            <p:cNvSpPr/>
            <p:nvPr/>
          </p:nvSpPr>
          <p:spPr>
            <a:xfrm>
              <a:off x="6391563" y="932873"/>
              <a:ext cx="1283855" cy="369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23" name="Pentágono 22">
              <a:hlinkClick r:id="rId5" action="ppaction://hlinksldjump"/>
            </p:cNvPr>
            <p:cNvSpPr/>
            <p:nvPr/>
          </p:nvSpPr>
          <p:spPr>
            <a:xfrm>
              <a:off x="4047391" y="1302327"/>
              <a:ext cx="2438400" cy="10067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2.000:                      CENTENARIO DEL EDIFICIO</a:t>
              </a:r>
              <a:endParaRPr lang="es-ES_tradnl" dirty="0">
                <a:solidFill>
                  <a:schemeClr val="tx1"/>
                </a:solidFill>
              </a:endParaRPr>
            </a:p>
          </p:txBody>
        </p:sp>
      </p:grpSp>
      <p:grpSp>
        <p:nvGrpSpPr>
          <p:cNvPr id="28" name="Grupo 27"/>
          <p:cNvGrpSpPr/>
          <p:nvPr/>
        </p:nvGrpSpPr>
        <p:grpSpPr>
          <a:xfrm>
            <a:off x="6770254" y="3205017"/>
            <a:ext cx="3495518" cy="974401"/>
            <a:chOff x="6770254" y="3205017"/>
            <a:chExt cx="3495518" cy="974401"/>
          </a:xfrm>
        </p:grpSpPr>
        <p:sp>
          <p:nvSpPr>
            <p:cNvPr id="9" name="Pentágono 8">
              <a:hlinkClick r:id="rId6" action="ppaction://hlinksldjump"/>
            </p:cNvPr>
            <p:cNvSpPr/>
            <p:nvPr/>
          </p:nvSpPr>
          <p:spPr>
            <a:xfrm flipH="1">
              <a:off x="7841672"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2.004:                      OTRO DESTINO</a:t>
              </a:r>
              <a:endParaRPr lang="es-ES_tradnl" dirty="0">
                <a:solidFill>
                  <a:schemeClr val="tx1"/>
                </a:solidFill>
              </a:endParaRPr>
            </a:p>
          </p:txBody>
        </p:sp>
        <p:sp>
          <p:nvSpPr>
            <p:cNvPr id="27" name="Flecha izquierda 26"/>
            <p:cNvSpPr/>
            <p:nvPr/>
          </p:nvSpPr>
          <p:spPr>
            <a:xfrm>
              <a:off x="6770254" y="3583709"/>
              <a:ext cx="905163" cy="242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0" name="Grupo 29"/>
          <p:cNvGrpSpPr/>
          <p:nvPr/>
        </p:nvGrpSpPr>
        <p:grpSpPr>
          <a:xfrm>
            <a:off x="3232727" y="3205017"/>
            <a:ext cx="3301555" cy="974401"/>
            <a:chOff x="3232727" y="3205017"/>
            <a:chExt cx="3301555" cy="974401"/>
          </a:xfrm>
        </p:grpSpPr>
        <p:sp>
          <p:nvSpPr>
            <p:cNvPr id="10" name="Pentágono 9">
              <a:hlinkClick r:id="rId7" action="ppaction://hlinksldjump"/>
            </p:cNvPr>
            <p:cNvSpPr/>
            <p:nvPr/>
          </p:nvSpPr>
          <p:spPr>
            <a:xfrm flipH="1">
              <a:off x="4110182" y="3205017"/>
              <a:ext cx="2424100" cy="97440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2.006-2007:                      1</a:t>
              </a:r>
              <a:r>
                <a:rPr lang="es-ES" u="sng" baseline="30000" dirty="0" smtClean="0">
                  <a:solidFill>
                    <a:schemeClr val="tx1"/>
                  </a:solidFill>
                </a:rPr>
                <a:t>er</a:t>
              </a:r>
              <a:r>
                <a:rPr lang="es-ES" dirty="0" smtClean="0">
                  <a:solidFill>
                    <a:schemeClr val="tx1"/>
                  </a:solidFill>
                </a:rPr>
                <a:t> ANUNCIO REHABILITACIÓN</a:t>
              </a:r>
              <a:endParaRPr lang="es-ES_tradnl" dirty="0">
                <a:solidFill>
                  <a:schemeClr val="tx1"/>
                </a:solidFill>
              </a:endParaRPr>
            </a:p>
          </p:txBody>
        </p:sp>
        <p:sp>
          <p:nvSpPr>
            <p:cNvPr id="29" name="Flecha izquierda 28"/>
            <p:cNvSpPr/>
            <p:nvPr/>
          </p:nvSpPr>
          <p:spPr>
            <a:xfrm>
              <a:off x="3232727" y="3583709"/>
              <a:ext cx="729674" cy="2424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21144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704</Words>
  <Application>Microsoft Office PowerPoint</Application>
  <PresentationFormat>Panorámica</PresentationFormat>
  <Paragraphs>110</Paragraphs>
  <Slides>57</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57</vt:i4>
      </vt:variant>
    </vt:vector>
  </HeadingPairs>
  <TitlesOfParts>
    <vt:vector size="61" baseType="lpstr">
      <vt:lpstr>Arial</vt:lpstr>
      <vt:lpstr>Calibri</vt:lpstr>
      <vt:lpstr>Calibri Light</vt:lpstr>
      <vt:lpstr>Tema de Office</vt:lpstr>
      <vt:lpstr>Presentación de PowerPoint</vt:lpstr>
      <vt:lpstr>IES P. Mateo-Sagasta</vt:lpstr>
      <vt:lpstr>LÍNEA DEL TIEMPO</vt:lpstr>
      <vt:lpstr>1994: sustitución ventanas claustros</vt:lpstr>
      <vt:lpstr>LÍNEA DEL TIEMPO</vt:lpstr>
      <vt:lpstr>2.000: sustitución gabinetes por armarios (y sótano)</vt:lpstr>
      <vt:lpstr>LÍNEA DEL TIEMPO</vt:lpstr>
      <vt:lpstr>Presentación de PowerPoint</vt:lpstr>
      <vt:lpstr>LÍNEA DEL TIEMPO</vt:lpstr>
      <vt:lpstr>Presentación de PowerPoint</vt:lpstr>
      <vt:lpstr>LÍNEA DEL TIEMPO</vt:lpstr>
      <vt:lpstr>2.008: 2ºanuncio de rehabilitación</vt:lpstr>
      <vt:lpstr>Presentación de PowerPoint</vt:lpstr>
      <vt:lpstr>LÍNEA DEL TIEMPO</vt:lpstr>
      <vt:lpstr>Presentación de PowerPoint</vt:lpstr>
      <vt:lpstr>LÍNEA DEL TIEMPO</vt:lpstr>
      <vt:lpstr>Presentación de PowerPoint</vt:lpstr>
      <vt:lpstr>LÍNEA DEL TIEMPO</vt:lpstr>
      <vt:lpstr>Presentación de PowerPoint</vt:lpstr>
      <vt:lpstr>LÍNEA DEL TIEMPO</vt:lpstr>
      <vt:lpstr>Presentación de PowerPoint</vt:lpstr>
      <vt:lpstr>LÍNEA DEL TIEMPO</vt:lpstr>
      <vt:lpstr>Presentación de PowerPoint</vt:lpstr>
      <vt:lpstr>LÍNEA DEL TIEMPO</vt:lpstr>
      <vt:lpstr>Presentación de PowerPoint</vt:lpstr>
      <vt:lpstr>LÍNEA DEL TIEMPO</vt:lpstr>
      <vt:lpstr>Presentación de PowerPoint</vt:lpstr>
      <vt:lpstr>LÍNEA DEL TIEMPO</vt:lpstr>
      <vt:lpstr>Presentación de PowerPoint</vt:lpstr>
      <vt:lpstr>LÍNEA DEL TIEMPO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IES P.Mateo-Sagasta</dc:title>
  <dc:creator>Alberto Abad Benito</dc:creator>
  <cp:lastModifiedBy>Alberto Abad Benito</cp:lastModifiedBy>
  <cp:revision>123</cp:revision>
  <dcterms:created xsi:type="dcterms:W3CDTF">2023-03-10T11:34:19Z</dcterms:created>
  <dcterms:modified xsi:type="dcterms:W3CDTF">2023-04-29T21:48:20Z</dcterms:modified>
</cp:coreProperties>
</file>