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6" r:id="rId9"/>
    <p:sldId id="264" r:id="rId10"/>
    <p:sldId id="262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>
              <a:fillRect/>
            </a:stretch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>
              <a:fillRect/>
            </a:stretch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>
              <a:fillRect/>
            </a:stretch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>
              <a:fillRect/>
            </a:stretch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92398" y="1782619"/>
            <a:ext cx="6815669" cy="1604046"/>
          </a:xfrm>
        </p:spPr>
        <p:txBody>
          <a:bodyPr/>
          <a:lstStyle/>
          <a:p>
            <a:br>
              <a:rPr lang="es-ES" sz="4000" b="1" dirty="0"/>
            </a:br>
            <a:br>
              <a:rPr lang="es-ES" sz="4000" b="1" dirty="0"/>
            </a:br>
            <a:br>
              <a:rPr lang="es-ES" sz="4000" b="1" dirty="0"/>
            </a:br>
            <a:r>
              <a:rPr lang="es-ES" sz="4000" b="1" dirty="0"/>
              <a:t>LA OBRA “LÁMINAS DE HISTORIA DE ESPAÑA”</a:t>
            </a:r>
            <a:br>
              <a:rPr lang="es-ES" sz="4000" b="1" dirty="0"/>
            </a:br>
            <a:r>
              <a:rPr lang="es-ES" sz="2400" b="1" dirty="0"/>
              <a:t> </a:t>
            </a:r>
            <a:endParaRPr lang="es-ES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sz="2300" b="1" dirty="0"/>
              <a:t>DEL INSTITUTO HISTÓRICO DE AZUQUECA DE HENARES (GUADALAJARA)</a:t>
            </a:r>
          </a:p>
          <a:p>
            <a:endParaRPr lang="es-ES" sz="1800" b="1" dirty="0"/>
          </a:p>
          <a:p>
            <a:pPr algn="r"/>
            <a:r>
              <a:rPr lang="es-ES" sz="2800" b="1" dirty="0"/>
              <a:t>Prof. Dr. Miguel Mayoral Moraga</a:t>
            </a:r>
          </a:p>
          <a:p>
            <a:endParaRPr lang="es-ES" sz="1800" b="1" dirty="0"/>
          </a:p>
          <a:p>
            <a:endParaRPr lang="es-E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sz="3200" b="1"/>
              <a:t>PUESTA EN VALOR</a:t>
            </a:r>
          </a:p>
        </p:txBody>
      </p:sp>
      <p:pic>
        <p:nvPicPr>
          <p:cNvPr id="5" name="Marcador de posición de contenido 4" descr="IMG-20230226-WA0014"/>
          <p:cNvPicPr>
            <a:picLocks noGrp="1" noChangeAspect="1"/>
          </p:cNvPicPr>
          <p:nvPr>
            <p:ph idx="1"/>
          </p:nvPr>
        </p:nvPicPr>
        <p:blipFill>
          <a:blip r:embed="rId2"/>
          <a:srcRect l="19515" r="14384"/>
          <a:stretch>
            <a:fillRect/>
          </a:stretch>
        </p:blipFill>
        <p:spPr>
          <a:xfrm>
            <a:off x="5397500" y="1038225"/>
            <a:ext cx="5705475" cy="4854575"/>
          </a:xfrm>
          <a:prstGeom prst="rect">
            <a:avLst/>
          </a:prstGeom>
        </p:spPr>
      </p:pic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es-ES" altLang="en-US" sz="2400"/>
              <a:t>- Lecumberri</a:t>
            </a:r>
          </a:p>
          <a:p>
            <a:pPr algn="just"/>
            <a:r>
              <a:rPr lang="es-ES" altLang="en-US" sz="2400"/>
              <a:t>- Mueble MUPEGA</a:t>
            </a:r>
          </a:p>
          <a:p>
            <a:pPr algn="just"/>
            <a:r>
              <a:rPr lang="es-ES" altLang="en-US" sz="2400"/>
              <a:t>- Doble dimensión</a:t>
            </a:r>
          </a:p>
          <a:p>
            <a:pPr algn="just"/>
            <a:r>
              <a:rPr lang="es-ES" altLang="en-US" sz="2400"/>
              <a:t>- Que vuelva a tener utilidad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17EF3-2422-4ABF-B0A4-56350F88B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199FFAA6-0AEF-4E08-8E05-F48F214F7F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9" y="476428"/>
            <a:ext cx="11280763" cy="5911119"/>
          </a:xfrm>
        </p:spPr>
      </p:pic>
    </p:spTree>
    <p:extLst>
      <p:ext uri="{BB962C8B-B14F-4D97-AF65-F5344CB8AC3E}">
        <p14:creationId xmlns:p14="http://schemas.microsoft.com/office/powerpoint/2010/main" val="1299162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/>
              <a:t>PRESENTACIÓN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540" y="982663"/>
            <a:ext cx="3659720" cy="4892675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27125" y="3030855"/>
            <a:ext cx="3885565" cy="3082925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Tx/>
              <a:buChar char="-"/>
            </a:pPr>
            <a:r>
              <a:rPr lang="es-ES" sz="2400" dirty="0"/>
              <a:t>Instrumento didáctico </a:t>
            </a:r>
          </a:p>
          <a:p>
            <a:pPr marL="342900" indent="-342900" algn="just">
              <a:buFontTx/>
              <a:buChar char="-"/>
            </a:pPr>
            <a:r>
              <a:rPr lang="es-ES" sz="2400" dirty="0"/>
              <a:t>Historia de España</a:t>
            </a:r>
          </a:p>
          <a:p>
            <a:pPr marL="342900" indent="-342900" algn="just">
              <a:buFontTx/>
              <a:buChar char="-"/>
            </a:pPr>
            <a:r>
              <a:rPr lang="es-ES" sz="2400" dirty="0"/>
              <a:t>120 cromolitografías</a:t>
            </a:r>
          </a:p>
          <a:p>
            <a:pPr marL="342900" indent="-342900" algn="just">
              <a:buFontTx/>
              <a:buChar char="-"/>
            </a:pPr>
            <a:r>
              <a:rPr lang="es-ES" sz="2400" dirty="0"/>
              <a:t>Unidas en una tira de 7 m.</a:t>
            </a:r>
          </a:p>
          <a:p>
            <a:pPr marL="342900" indent="-342900" algn="just">
              <a:buFontTx/>
              <a:buChar char="-"/>
            </a:pPr>
            <a:r>
              <a:rPr lang="es-ES" sz="2400" dirty="0"/>
              <a:t>Se enrollaban en un mueble</a:t>
            </a:r>
          </a:p>
          <a:p>
            <a:pPr marL="342900" indent="-342900" algn="just">
              <a:buFontTx/>
              <a:buChar char="-"/>
            </a:pPr>
            <a:r>
              <a:rPr lang="es-ES" sz="2400" dirty="0"/>
              <a:t>Se pasaban con manivela</a:t>
            </a:r>
          </a:p>
          <a:p>
            <a:pPr marL="342900" indent="-342900" algn="just">
              <a:buFontTx/>
              <a:buChar char="-"/>
            </a:pPr>
            <a:endParaRPr lang="es-E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es-ES" altLang="en-US" sz="32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HALLAZGO Y RECUPERACIÓN</a:t>
            </a:r>
          </a:p>
        </p:txBody>
      </p:sp>
      <p:pic>
        <p:nvPicPr>
          <p:cNvPr id="5" name="Marcador de posición de contenido 4" descr="Lit. ¿Calleja¿ Rendición de Breda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8250" y="982345"/>
            <a:ext cx="3669665" cy="4893310"/>
          </a:xfrm>
          <a:prstGeom prst="rect">
            <a:avLst/>
          </a:prstGeom>
        </p:spPr>
      </p:pic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293495" y="2908935"/>
            <a:ext cx="3718560" cy="3242945"/>
          </a:xfrm>
        </p:spPr>
        <p:txBody>
          <a:bodyPr>
            <a:normAutofit fontScale="92500"/>
          </a:bodyPr>
          <a:lstStyle/>
          <a:p>
            <a:pPr algn="just"/>
            <a:r>
              <a:rPr lang="es-ES" altLang="en-US" sz="2400"/>
              <a:t>- Donación y recuperación</a:t>
            </a:r>
          </a:p>
          <a:p>
            <a:pPr algn="just"/>
            <a:r>
              <a:rPr lang="es-ES" altLang="en-US" sz="2400"/>
              <a:t>- ¿Existe alguna pieza entera?</a:t>
            </a:r>
          </a:p>
          <a:p>
            <a:pPr algn="just"/>
            <a:r>
              <a:rPr lang="es-ES" altLang="en-US" sz="2400"/>
              <a:t>- MUPEGA: Hª Sagrada</a:t>
            </a:r>
          </a:p>
          <a:p>
            <a:pPr algn="just"/>
            <a:r>
              <a:rPr lang="es-ES" altLang="en-US" sz="2400"/>
              <a:t>- Fragmentada: 6 fragmentos</a:t>
            </a:r>
          </a:p>
          <a:p>
            <a:pPr algn="just"/>
            <a:r>
              <a:rPr lang="es-ES" altLang="en-US" sz="2400"/>
              <a:t>- Dispersa: Salamanca, Madrid, Sant Joan de Mediona (Barcelona)</a:t>
            </a:r>
          </a:p>
          <a:p>
            <a:pPr algn="just"/>
            <a:r>
              <a:rPr lang="es-ES" altLang="en-US" sz="2400"/>
              <a:t>- Fondos Erasmus+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sz="3200" b="1"/>
              <a:t>DESCRIPCIÓN</a:t>
            </a:r>
          </a:p>
        </p:txBody>
      </p:sp>
      <p:pic>
        <p:nvPicPr>
          <p:cNvPr id="5" name="Marcador de posición de contenido 4" descr="Lit. Palacios. Lámina de 0 a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8455" y="1377315"/>
            <a:ext cx="5469890" cy="4102100"/>
          </a:xfrm>
          <a:prstGeom prst="rect">
            <a:avLst/>
          </a:prstGeom>
        </p:spPr>
      </p:pic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293495" y="3030855"/>
            <a:ext cx="3718560" cy="2844800"/>
          </a:xfrm>
        </p:spPr>
        <p:txBody>
          <a:bodyPr/>
          <a:lstStyle/>
          <a:p>
            <a:pPr algn="just"/>
            <a:r>
              <a:rPr lang="es-ES" altLang="en-US" sz="2400"/>
              <a:t>- Lienzo de 7 m</a:t>
            </a:r>
          </a:p>
          <a:p>
            <a:pPr algn="just"/>
            <a:r>
              <a:rPr lang="es-ES" altLang="en-US" sz="2400"/>
              <a:t>- Adheridas 10 láminas con 12 viñetas cada una</a:t>
            </a:r>
          </a:p>
          <a:p>
            <a:pPr algn="just"/>
            <a:r>
              <a:rPr lang="es-ES" altLang="en-US" sz="2400"/>
              <a:t>- Imprentas y litografías: Calleja, Palacios, Mateu</a:t>
            </a:r>
          </a:p>
          <a:p>
            <a:pPr algn="just"/>
            <a:r>
              <a:rPr lang="es-ES" altLang="en-US" sz="2400"/>
              <a:t>- Datación: 1885-98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sz="3200" b="1"/>
              <a:t>EDICIÓN DE CALLEJA</a:t>
            </a:r>
          </a:p>
        </p:txBody>
      </p:sp>
      <p:pic>
        <p:nvPicPr>
          <p:cNvPr id="7" name="Marcador de posición de contenido 6" descr="Lit. Palacios. Muerte de D. Fadrique"/>
          <p:cNvPicPr>
            <a:picLocks noGrp="1" noChangeAspect="1"/>
          </p:cNvPicPr>
          <p:nvPr>
            <p:ph idx="1"/>
          </p:nvPr>
        </p:nvPicPr>
        <p:blipFill>
          <a:blip r:embed="rId2"/>
          <a:srcRect l="4984" t="16740" r="6472" b="16299"/>
          <a:stretch>
            <a:fillRect/>
          </a:stretch>
        </p:blipFill>
        <p:spPr>
          <a:xfrm>
            <a:off x="5744210" y="855345"/>
            <a:ext cx="5039995" cy="5083175"/>
          </a:xfrm>
          <a:prstGeom prst="rect">
            <a:avLst/>
          </a:prstGeom>
        </p:spPr>
      </p:pic>
      <p:sp>
        <p:nvSpPr>
          <p:cNvPr id="6" name="Marcador de posición de texto 5"/>
          <p:cNvSpPr>
            <a:spLocks noGrp="1"/>
          </p:cNvSpPr>
          <p:nvPr>
            <p:ph type="body" sz="half" idx="2"/>
          </p:nvPr>
        </p:nvSpPr>
        <p:spPr>
          <a:xfrm>
            <a:off x="927735" y="3030855"/>
            <a:ext cx="4084320" cy="3095625"/>
          </a:xfrm>
        </p:spPr>
        <p:txBody>
          <a:bodyPr>
            <a:normAutofit fontScale="92500"/>
          </a:bodyPr>
          <a:lstStyle/>
          <a:p>
            <a:pPr algn="just"/>
            <a:r>
              <a:rPr lang="es-ES" altLang="en-US" sz="2400"/>
              <a:t>- Editorial de 1876 (Fdo. Calleja)</a:t>
            </a:r>
          </a:p>
          <a:p>
            <a:pPr algn="just"/>
            <a:r>
              <a:rPr lang="es-ES" altLang="en-US" sz="2400"/>
              <a:t>- En 1879: Saturnino Calleja</a:t>
            </a:r>
          </a:p>
          <a:p>
            <a:pPr algn="just"/>
            <a:r>
              <a:rPr lang="es-ES" altLang="en-US" sz="2400"/>
              <a:t>- Actualiza material pedagógico</a:t>
            </a:r>
          </a:p>
          <a:p>
            <a:pPr algn="just"/>
            <a:r>
              <a:rPr lang="es-ES" altLang="en-US" sz="2400"/>
              <a:t>- ¡Ilustración! “Más cuento que...”</a:t>
            </a:r>
          </a:p>
          <a:p>
            <a:pPr algn="just"/>
            <a:r>
              <a:rPr lang="es-ES" altLang="en-US" sz="2400"/>
              <a:t>- ¡Color y dramatismo! </a:t>
            </a:r>
          </a:p>
          <a:p>
            <a:pPr algn="just"/>
            <a:r>
              <a:rPr lang="es-ES" altLang="en-US" sz="2400"/>
              <a:t>- ¡Bum! Cambio de sede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altLang="en-US" sz="3200" b="1"/>
              <a:t>RESTAURACIÓN </a:t>
            </a:r>
          </a:p>
        </p:txBody>
      </p:sp>
      <p:pic>
        <p:nvPicPr>
          <p:cNvPr id="5" name="Marcador de posición de contenido 4" descr="IMG-20230427-WA001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6980" y="982345"/>
            <a:ext cx="3672205" cy="4893310"/>
          </a:xfrm>
          <a:prstGeom prst="rect">
            <a:avLst/>
          </a:prstGeom>
        </p:spPr>
      </p:pic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293495" y="3030855"/>
            <a:ext cx="3718560" cy="2844800"/>
          </a:xfrm>
        </p:spPr>
        <p:txBody>
          <a:bodyPr>
            <a:normAutofit fontScale="77500" lnSpcReduction="10000"/>
          </a:bodyPr>
          <a:lstStyle/>
          <a:p>
            <a:pPr algn="just"/>
            <a:r>
              <a:rPr lang="es-ES" altLang="en-US" sz="2400"/>
              <a:t>- </a:t>
            </a:r>
            <a:r>
              <a:rPr lang="es-ES" altLang="en-US" sz="2570"/>
              <a:t>Restaurador de papel (Á. Sarmiento):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altLang="en-US" sz="2570"/>
              <a:t>Deformaciones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altLang="en-US" sz="2570"/>
              <a:t>Limpieza textil y papel (Ultravioleta)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altLang="en-US" sz="2570"/>
              <a:t>Consolidación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altLang="en-US" sz="2570"/>
              <a:t>Injertos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altLang="en-US" sz="2570"/>
              <a:t>Montaje sobre tela</a:t>
            </a:r>
          </a:p>
          <a:p>
            <a:pPr algn="just">
              <a:buFont typeface="Arial" panose="020B0604020202020204" pitchFamily="34" charset="0"/>
            </a:pPr>
            <a:endParaRPr lang="es-ES" altLang="en-US" sz="240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altLang="en-US"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b="1"/>
              <a:t>LIMPIEZA DEL PAPEL (1)</a:t>
            </a:r>
          </a:p>
        </p:txBody>
      </p:sp>
      <p:pic>
        <p:nvPicPr>
          <p:cNvPr id="8" name="Marcador de posición de contenido 7" descr="IMG-20230427-WA000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14905" y="2560320"/>
            <a:ext cx="2484120" cy="3310255"/>
          </a:xfrm>
          <a:prstGeom prst="rect">
            <a:avLst/>
          </a:prstGeom>
        </p:spPr>
      </p:pic>
      <p:pic>
        <p:nvPicPr>
          <p:cNvPr id="9" name="Marcador de posición de contenido 8" descr="IMG-20230427-WA000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98055" y="2560320"/>
            <a:ext cx="2484120" cy="33102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b="1"/>
              <a:t>FIN DE LIMPIEZA Y PLANCHADO</a:t>
            </a:r>
          </a:p>
        </p:txBody>
      </p:sp>
      <p:pic>
        <p:nvPicPr>
          <p:cNvPr id="10" name="Marcador de posición de contenido 9" descr="IMG-20230427-WA000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34760" y="2560320"/>
            <a:ext cx="4410710" cy="3310255"/>
          </a:xfrm>
          <a:prstGeom prst="rect">
            <a:avLst/>
          </a:prstGeom>
        </p:spPr>
      </p:pic>
      <p:pic>
        <p:nvPicPr>
          <p:cNvPr id="9" name="Marcador de posición de contenido 8" descr="IMG-20230427-WA0008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414905" y="2560320"/>
            <a:ext cx="2484120" cy="33102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b="1"/>
              <a:t>CONSOLIDACIÓN TEXTIL</a:t>
            </a:r>
          </a:p>
        </p:txBody>
      </p:sp>
      <p:pic>
        <p:nvPicPr>
          <p:cNvPr id="11" name="Marcador de posición de contenido 10" descr="IMG-20230427-WA001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14905" y="2560320"/>
            <a:ext cx="2484120" cy="3310255"/>
          </a:xfrm>
          <a:prstGeom prst="rect">
            <a:avLst/>
          </a:prstGeom>
        </p:spPr>
      </p:pic>
      <p:pic>
        <p:nvPicPr>
          <p:cNvPr id="12" name="Marcador de posición de contenido 11" descr="IMG-20230427-WA001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98055" y="2560320"/>
            <a:ext cx="2484120" cy="331025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224</Words>
  <Application>Microsoft Office PowerPoint</Application>
  <PresentationFormat>Panorámica</PresentationFormat>
  <Paragraphs>45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Orgánico</vt:lpstr>
      <vt:lpstr>   LA OBRA “LÁMINAS DE HISTORIA DE ESPAÑA”  </vt:lpstr>
      <vt:lpstr>PRESENTACIÓN</vt:lpstr>
      <vt:lpstr>HALLAZGO Y RECUPERACIÓN</vt:lpstr>
      <vt:lpstr>DESCRIPCIÓN</vt:lpstr>
      <vt:lpstr>EDICIÓN DE CALLEJA</vt:lpstr>
      <vt:lpstr>RESTAURACIÓN </vt:lpstr>
      <vt:lpstr>LIMPIEZA DEL PAPEL (1)</vt:lpstr>
      <vt:lpstr>FIN DE LIMPIEZA Y PLANCHADO</vt:lpstr>
      <vt:lpstr>CONSOLIDACIÓN TEXTIL</vt:lpstr>
      <vt:lpstr>PUESTA EN VALOR</vt:lpstr>
      <vt:lpstr>Presentación de PowerPoint</vt:lpstr>
    </vt:vector>
  </TitlesOfParts>
  <Company>LG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OBRA “LÁMINAS DE HISTORIA DE ESPAÑA”</dc:title>
  <dc:creator>Miguel Mayoral Moraga</dc:creator>
  <cp:lastModifiedBy>LUIS CARLOS PASTOR LASO</cp:lastModifiedBy>
  <cp:revision>7</cp:revision>
  <dcterms:created xsi:type="dcterms:W3CDTF">2023-04-27T15:39:00Z</dcterms:created>
  <dcterms:modified xsi:type="dcterms:W3CDTF">2023-05-09T07:40:10Z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07C2EEBC36BF470EB5FC32E98B8A8B20</vt:lpwstr>
  </property>
  <property fmtid="{D5CDD505-2E9C-101B-9397-08002B2CF9AE}" pid="3" name="KSOProductBuildVer">
    <vt:lpwstr>3082-11.2.0.11536</vt:lpwstr>
  </property>
</Properties>
</file>